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sldIdLst>
    <p:sldId id="256" r:id="rId2"/>
    <p:sldId id="292" r:id="rId3"/>
    <p:sldId id="294" r:id="rId4"/>
    <p:sldId id="296" r:id="rId5"/>
    <p:sldId id="286" r:id="rId6"/>
    <p:sldId id="298" r:id="rId7"/>
    <p:sldId id="285" r:id="rId8"/>
    <p:sldId id="284" r:id="rId9"/>
    <p:sldId id="258" r:id="rId10"/>
    <p:sldId id="281" r:id="rId11"/>
    <p:sldId id="282" r:id="rId12"/>
    <p:sldId id="299" r:id="rId13"/>
    <p:sldId id="304" r:id="rId14"/>
    <p:sldId id="309" r:id="rId15"/>
    <p:sldId id="300" r:id="rId16"/>
    <p:sldId id="283" r:id="rId17"/>
    <p:sldId id="291" r:id="rId18"/>
    <p:sldId id="266" r:id="rId19"/>
    <p:sldId id="267" r:id="rId20"/>
    <p:sldId id="268" r:id="rId21"/>
    <p:sldId id="301" r:id="rId22"/>
    <p:sldId id="269" r:id="rId23"/>
    <p:sldId id="270" r:id="rId24"/>
    <p:sldId id="271" r:id="rId25"/>
    <p:sldId id="273" r:id="rId26"/>
    <p:sldId id="274" r:id="rId27"/>
    <p:sldId id="306" r:id="rId28"/>
    <p:sldId id="307" r:id="rId29"/>
    <p:sldId id="308" r:id="rId30"/>
    <p:sldId id="302" r:id="rId31"/>
    <p:sldId id="303" r:id="rId32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00"/>
    <a:srgbClr val="CC6600"/>
    <a:srgbClr val="FF33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8" d="100"/>
          <a:sy n="58" d="100"/>
        </p:scale>
        <p:origin x="-60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943117-DE33-4844-ACA4-34D9C14300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CF917FF-1DE9-4825-812F-F31BF262B9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E5F940-03C1-417B-8D0F-EFB89E54C3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A31F41-D752-4E43-9540-DECF2D0E897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AD3FBF3-35ED-4904-9ACD-74FAB45B1EE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091B71A-4A31-465C-AEAE-C56C23D1C95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50C6D05-BD65-496A-BBD7-25414A801C90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84484F-AF24-4D7E-9733-4E62B1F4CA8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217BCA-97B1-40F3-BC1A-6A18A7C98E4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9B47E62-C8CD-4C25-9B4D-22A17F93A9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418ECD3-6D12-47F3-B875-0457B6E1382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b="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b="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b="0"/>
            </a:lvl1pPr>
          </a:lstStyle>
          <a:p>
            <a:fld id="{55237DAA-DE59-414E-8CD8-0E8A5EE7ED3C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5800" y="838200"/>
            <a:ext cx="7772400" cy="1143000"/>
          </a:xfrm>
        </p:spPr>
        <p:txBody>
          <a:bodyPr/>
          <a:lstStyle/>
          <a:p>
            <a:r>
              <a:rPr lang="en-US" b="1" u="sng">
                <a:solidFill>
                  <a:schemeClr val="accent1"/>
                </a:solidFill>
              </a:rPr>
              <a:t>Eli Research and Engineering Inc.</a:t>
            </a:r>
            <a:endParaRPr lang="en-US" b="1" u="sng">
              <a:solidFill>
                <a:schemeClr val="accent2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990600" y="3200400"/>
            <a:ext cx="7315200" cy="1371600"/>
          </a:xfrm>
        </p:spPr>
        <p:txBody>
          <a:bodyPr/>
          <a:lstStyle/>
          <a:p>
            <a:pPr algn="l"/>
            <a:r>
              <a:rPr lang="en-US" sz="3600" b="1"/>
              <a:t>                           with </a:t>
            </a:r>
          </a:p>
          <a:p>
            <a:r>
              <a:rPr lang="en-US" sz="3600" b="1" u="sng">
                <a:solidFill>
                  <a:schemeClr val="accent1"/>
                </a:solidFill>
              </a:rPr>
              <a:t>TOTAL</a:t>
            </a:r>
          </a:p>
          <a:p>
            <a:pPr algn="l"/>
            <a:r>
              <a:rPr lang="en-US" sz="3600" b="1" u="sng">
                <a:solidFill>
                  <a:schemeClr val="accent1"/>
                </a:solidFill>
              </a:rPr>
              <a:t>T</a:t>
            </a:r>
            <a:r>
              <a:rPr lang="en-US" sz="3600" b="1"/>
              <a:t>otal </a:t>
            </a:r>
            <a:r>
              <a:rPr lang="en-US" sz="3600" b="1" u="sng">
                <a:solidFill>
                  <a:schemeClr val="accent1"/>
                </a:solidFill>
              </a:rPr>
              <a:t>O</a:t>
            </a:r>
            <a:r>
              <a:rPr lang="en-US" sz="3600" b="1"/>
              <a:t>bject--</a:t>
            </a:r>
            <a:r>
              <a:rPr lang="en-US" sz="3600" b="1" u="sng">
                <a:solidFill>
                  <a:schemeClr val="accent1"/>
                </a:solidFill>
              </a:rPr>
              <a:t>T</a:t>
            </a:r>
            <a:r>
              <a:rPr lang="en-US" sz="3600" b="1"/>
              <a:t>otal </a:t>
            </a:r>
            <a:r>
              <a:rPr lang="en-US" sz="3600" b="1" u="sng">
                <a:solidFill>
                  <a:schemeClr val="accent1"/>
                </a:solidFill>
              </a:rPr>
              <a:t>A</a:t>
            </a:r>
            <a:r>
              <a:rPr lang="en-US" sz="3600" b="1"/>
              <a:t>ssembly </a:t>
            </a:r>
            <a:r>
              <a:rPr lang="en-US" sz="3600" b="1" u="sng">
                <a:solidFill>
                  <a:schemeClr val="accent1"/>
                </a:solidFill>
              </a:rPr>
              <a:t>L</a:t>
            </a:r>
            <a:r>
              <a:rPr lang="en-US" sz="3600" b="1"/>
              <a:t>ine</a:t>
            </a:r>
          </a:p>
          <a:p>
            <a:r>
              <a:rPr lang="en-US" sz="3600" b="1"/>
              <a:t> Information Systems Services</a:t>
            </a:r>
          </a:p>
        </p:txBody>
      </p:sp>
      <p:sp>
        <p:nvSpPr>
          <p:cNvPr id="2053" name="Text Box 5"/>
          <p:cNvSpPr txBox="1">
            <a:spLocks noChangeArrowheads="1"/>
          </p:cNvSpPr>
          <p:nvPr/>
        </p:nvSpPr>
        <p:spPr bwMode="auto">
          <a:xfrm>
            <a:off x="685800" y="2209800"/>
            <a:ext cx="75057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Presents </a:t>
            </a:r>
            <a:r>
              <a:rPr lang="en-US" u="sng">
                <a:solidFill>
                  <a:schemeClr val="accent1"/>
                </a:solidFill>
              </a:rPr>
              <a:t>Mechanized Software</a:t>
            </a:r>
            <a:endParaRPr lang="en-U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29700" name="Rectangle 4"/>
          <p:cNvSpPr>
            <a:spLocks noChangeArrowheads="1"/>
          </p:cNvSpPr>
          <p:nvPr/>
        </p:nvSpPr>
        <p:spPr bwMode="auto">
          <a:xfrm>
            <a:off x="381000" y="1371600"/>
            <a:ext cx="8305800" cy="480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600"/>
              <a:t>In the early days of electronic computers:</a:t>
            </a:r>
            <a:endParaRPr lang="en-US" sz="3200"/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The technology was so expensive only one processor could be afforded.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/>
              <a:t>All jobs were necessarily run on this single processor.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r>
              <a:rPr lang="en-US" sz="3200" u="sng">
                <a:solidFill>
                  <a:srgbClr val="CC6600"/>
                </a:solidFill>
              </a:rPr>
              <a:t>A single computer time-shared system/job control and the problem calculation.  </a:t>
            </a:r>
          </a:p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31748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31749" name="Rectangle 5"/>
          <p:cNvSpPr>
            <a:spLocks noChangeArrowheads="1"/>
          </p:cNvSpPr>
          <p:nvPr/>
        </p:nvSpPr>
        <p:spPr bwMode="auto">
          <a:xfrm>
            <a:off x="914400" y="1617663"/>
            <a:ext cx="76962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o “Compilers”, “Job monitors”, then </a:t>
            </a:r>
          </a:p>
          <a:p>
            <a:r>
              <a:rPr lang="en-US" sz="3200"/>
              <a:t>   “Operating Systems” were invented. </a:t>
            </a:r>
          </a:p>
          <a:p>
            <a:r>
              <a:rPr lang="en-US" sz="3200"/>
              <a:t>o “WINDOWS” and other current </a:t>
            </a:r>
          </a:p>
          <a:p>
            <a:r>
              <a:rPr lang="en-US" sz="3200"/>
              <a:t>   operating systems are direct derivatives.</a:t>
            </a:r>
          </a:p>
          <a:p>
            <a:r>
              <a:rPr lang="en-US" sz="3200"/>
              <a:t>o Today’s microprocessor architectures </a:t>
            </a:r>
          </a:p>
          <a:p>
            <a:r>
              <a:rPr lang="en-US" sz="3200"/>
              <a:t>   are direct descendants of the early </a:t>
            </a:r>
          </a:p>
          <a:p>
            <a:r>
              <a:rPr lang="en-US" sz="3200"/>
              <a:t>   machines.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2286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53252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3253" name="Rectangle 5"/>
          <p:cNvSpPr>
            <a:spLocks noChangeArrowheads="1"/>
          </p:cNvSpPr>
          <p:nvPr/>
        </p:nvSpPr>
        <p:spPr bwMode="auto">
          <a:xfrm>
            <a:off x="914400" y="1447800"/>
            <a:ext cx="76962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o  General purpose processors still use </a:t>
            </a:r>
          </a:p>
          <a:p>
            <a:r>
              <a:rPr lang="en-US" sz="3200"/>
              <a:t>    </a:t>
            </a:r>
            <a:r>
              <a:rPr lang="en-US" sz="3200" u="sng">
                <a:solidFill>
                  <a:srgbClr val="FF3300"/>
                </a:solidFill>
              </a:rPr>
              <a:t>one</a:t>
            </a:r>
            <a:r>
              <a:rPr lang="en-US" sz="3200"/>
              <a:t> very fast central processing unit </a:t>
            </a:r>
          </a:p>
          <a:p>
            <a:r>
              <a:rPr lang="en-US" sz="3200"/>
              <a:t>    (smaller than your little finger nail).</a:t>
            </a:r>
          </a:p>
          <a:p>
            <a:endParaRPr lang="en-US" sz="3200"/>
          </a:p>
          <a:p>
            <a:r>
              <a:rPr lang="en-US" sz="3200"/>
              <a:t>o  </a:t>
            </a:r>
            <a:r>
              <a:rPr lang="en-US" sz="3200" u="sng">
                <a:solidFill>
                  <a:srgbClr val="CC6600"/>
                </a:solidFill>
              </a:rPr>
              <a:t>Virus</a:t>
            </a:r>
            <a:r>
              <a:rPr lang="en-US" sz="3200"/>
              <a:t> and other invasions of the </a:t>
            </a:r>
          </a:p>
          <a:p>
            <a:r>
              <a:rPr lang="en-US" sz="3200"/>
              <a:t>    System are made possible by </a:t>
            </a:r>
          </a:p>
          <a:p>
            <a:r>
              <a:rPr lang="en-US" sz="3200"/>
              <a:t>                </a:t>
            </a:r>
            <a:r>
              <a:rPr lang="en-US" sz="3200" u="sng">
                <a:solidFill>
                  <a:srgbClr val="CC6600"/>
                </a:solidFill>
              </a:rPr>
              <a:t>time-sharing</a:t>
            </a:r>
          </a:p>
          <a:p>
            <a:r>
              <a:rPr lang="en-US" sz="3200" u="sng">
                <a:solidFill>
                  <a:srgbClr val="CC6600"/>
                </a:solidFill>
              </a:rPr>
              <a:t>    System Control and Applications</a:t>
            </a:r>
            <a:r>
              <a:rPr lang="en-US" sz="3200">
                <a:solidFill>
                  <a:srgbClr val="CC6600"/>
                </a:solidFill>
              </a:rPr>
              <a:t>  </a:t>
            </a:r>
          </a:p>
          <a:p>
            <a:r>
              <a:rPr lang="en-US" sz="3200"/>
              <a:t>     on a single processor.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604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60420" name="Rectangle 4"/>
          <p:cNvSpPr>
            <a:spLocks noChangeArrowheads="1"/>
          </p:cNvSpPr>
          <p:nvPr/>
        </p:nvSpPr>
        <p:spPr bwMode="auto">
          <a:xfrm>
            <a:off x="533400" y="16002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60421" name="Rectangle 5"/>
          <p:cNvSpPr>
            <a:spLocks noChangeArrowheads="1"/>
          </p:cNvSpPr>
          <p:nvPr/>
        </p:nvSpPr>
        <p:spPr bwMode="auto">
          <a:xfrm>
            <a:off x="914400" y="1447800"/>
            <a:ext cx="76962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o  Operating Systems and most programs </a:t>
            </a:r>
          </a:p>
          <a:p>
            <a:r>
              <a:rPr lang="en-US" sz="3200"/>
              <a:t>     are so </a:t>
            </a:r>
            <a:r>
              <a:rPr lang="en-US" sz="3200" u="sng">
                <a:solidFill>
                  <a:srgbClr val="CC6600"/>
                </a:solidFill>
              </a:rPr>
              <a:t>complex </a:t>
            </a:r>
            <a:r>
              <a:rPr lang="en-US" sz="3200"/>
              <a:t> that verification    </a:t>
            </a:r>
          </a:p>
          <a:p>
            <a:r>
              <a:rPr lang="en-US" sz="3200"/>
              <a:t>     is </a:t>
            </a:r>
            <a:r>
              <a:rPr lang="en-US" sz="3200" u="sng">
                <a:solidFill>
                  <a:srgbClr val="CC6600"/>
                </a:solidFill>
              </a:rPr>
              <a:t>not practicable</a:t>
            </a:r>
            <a:r>
              <a:rPr lang="en-US" sz="3200"/>
              <a:t> (Ref. 3)</a:t>
            </a:r>
          </a:p>
          <a:p>
            <a:r>
              <a:rPr lang="en-US" sz="3200"/>
              <a:t>     Basic code of Windows 95 comprises </a:t>
            </a:r>
          </a:p>
          <a:p>
            <a:r>
              <a:rPr lang="en-US" sz="3200"/>
              <a:t>     10,800,000  lines of C++ code.  </a:t>
            </a:r>
          </a:p>
          <a:p>
            <a:r>
              <a:rPr lang="en-US" sz="3200"/>
              <a:t>o   A new 10,000 line program averages  </a:t>
            </a:r>
          </a:p>
          <a:p>
            <a:r>
              <a:rPr lang="en-US" sz="3200"/>
              <a:t>     about </a:t>
            </a:r>
            <a:r>
              <a:rPr lang="en-US" sz="3200" u="sng">
                <a:solidFill>
                  <a:srgbClr val="CC6600"/>
                </a:solidFill>
              </a:rPr>
              <a:t>750 “high severity” defects. </a:t>
            </a:r>
            <a:r>
              <a:rPr lang="en-US" sz="3200"/>
              <a:t> </a:t>
            </a:r>
          </a:p>
          <a:p>
            <a:r>
              <a:rPr lang="en-US" sz="3200"/>
              <a:t>     when delivered. (Ref. 1)</a:t>
            </a:r>
          </a:p>
          <a:p>
            <a:r>
              <a:rPr lang="en-US" sz="3200"/>
              <a:t>o   A C++ programmer spends </a:t>
            </a:r>
            <a:r>
              <a:rPr lang="en-US" sz="3200" u="sng">
                <a:solidFill>
                  <a:srgbClr val="FF3300"/>
                </a:solidFill>
              </a:rPr>
              <a:t>80% of </a:t>
            </a:r>
          </a:p>
          <a:p>
            <a:r>
              <a:rPr lang="en-US" sz="3200">
                <a:solidFill>
                  <a:srgbClr val="FF3300"/>
                </a:solidFill>
              </a:rPr>
              <a:t>     </a:t>
            </a:r>
            <a:r>
              <a:rPr lang="en-US" sz="3200" u="sng">
                <a:solidFill>
                  <a:srgbClr val="FF3300"/>
                </a:solidFill>
              </a:rPr>
              <a:t>effort removing “bugs”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665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66564" name="Rectangle 4"/>
          <p:cNvSpPr>
            <a:spLocks noChangeArrowheads="1"/>
          </p:cNvSpPr>
          <p:nvPr/>
        </p:nvSpPr>
        <p:spPr bwMode="auto">
          <a:xfrm>
            <a:off x="533400" y="12192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66565" name="Rectangle 5"/>
          <p:cNvSpPr>
            <a:spLocks noChangeArrowheads="1"/>
          </p:cNvSpPr>
          <p:nvPr/>
        </p:nvSpPr>
        <p:spPr bwMode="auto">
          <a:xfrm>
            <a:off x="609600" y="1066800"/>
            <a:ext cx="8001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/>
              <a:t>o  “Cache misses” when the CPU must  </a:t>
            </a:r>
          </a:p>
          <a:p>
            <a:r>
              <a:rPr lang="en-US" sz="3200"/>
              <a:t>    access disks for information greatly</a:t>
            </a:r>
          </a:p>
          <a:p>
            <a:r>
              <a:rPr lang="en-US" sz="3200"/>
              <a:t>    reduce the performance of conventional</a:t>
            </a:r>
          </a:p>
          <a:p>
            <a:r>
              <a:rPr lang="en-US" sz="3200"/>
              <a:t>    systems.</a:t>
            </a:r>
          </a:p>
          <a:p>
            <a:r>
              <a:rPr lang="en-US" sz="3200"/>
              <a:t>o  A cache miss rate of 0.1% reduces the </a:t>
            </a:r>
          </a:p>
          <a:p>
            <a:r>
              <a:rPr lang="en-US" sz="3200"/>
              <a:t>    effective performance of a 1 gigaHertz</a:t>
            </a:r>
          </a:p>
          <a:p>
            <a:r>
              <a:rPr lang="en-US" sz="3200"/>
              <a:t>    processor to slightly over 50 megaHertz.</a:t>
            </a:r>
            <a:r>
              <a:rPr lang="en-US" sz="3200" u="sng">
                <a:solidFill>
                  <a:srgbClr val="CC6600"/>
                </a:solidFill>
              </a:rPr>
              <a:t>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 </a:t>
            </a:r>
            <a:r>
              <a:rPr lang="en-US" sz="3200"/>
              <a:t> The TOTAL architecture virtually  </a:t>
            </a:r>
          </a:p>
          <a:p>
            <a:r>
              <a:rPr lang="en-US" sz="3200"/>
              <a:t>    eliminates cache misses giving efficient </a:t>
            </a:r>
          </a:p>
          <a:p>
            <a:r>
              <a:rPr lang="en-US" sz="3200"/>
              <a:t>    performance.</a:t>
            </a:r>
            <a:endParaRPr lang="en-US" sz="3200" u="sng">
              <a:solidFill>
                <a:srgbClr val="FF3300"/>
              </a:solidFill>
            </a:endParaRPr>
          </a:p>
          <a:p>
            <a:endParaRPr lang="en-US" sz="320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ext Box 2"/>
          <p:cNvSpPr txBox="1">
            <a:spLocks noChangeArrowheads="1"/>
          </p:cNvSpPr>
          <p:nvPr/>
        </p:nvSpPr>
        <p:spPr bwMode="auto">
          <a:xfrm>
            <a:off x="685800" y="838200"/>
            <a:ext cx="7837488" cy="5584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 smtClean="0"/>
              <a:t>                  </a:t>
            </a:r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      </a:t>
            </a:r>
            <a:endParaRPr lang="en-US" sz="3200" dirty="0"/>
          </a:p>
          <a:p>
            <a:r>
              <a:rPr lang="en-US" sz="3600" dirty="0"/>
              <a:t>Architecture based on  hardware manufacturing models provides separate hardware for:</a:t>
            </a:r>
          </a:p>
          <a:p>
            <a:r>
              <a:rPr lang="en-US" sz="3600" u="sng" dirty="0">
                <a:solidFill>
                  <a:schemeClr val="accent1"/>
                </a:solidFill>
              </a:rPr>
              <a:t>o  System control,</a:t>
            </a:r>
            <a:endParaRPr lang="en-US" sz="3600" u="sng" dirty="0"/>
          </a:p>
          <a:p>
            <a:r>
              <a:rPr lang="en-US" sz="3600" u="sng" dirty="0">
                <a:solidFill>
                  <a:schemeClr val="accent1"/>
                </a:solidFill>
              </a:rPr>
              <a:t>o  Storage and data management,</a:t>
            </a:r>
            <a:r>
              <a:rPr lang="en-US" sz="3600" u="sng" dirty="0"/>
              <a:t> </a:t>
            </a:r>
          </a:p>
          <a:p>
            <a:r>
              <a:rPr lang="en-US" sz="3600" u="sng" dirty="0">
                <a:solidFill>
                  <a:schemeClr val="accent1"/>
                </a:solidFill>
              </a:rPr>
              <a:t>o</a:t>
            </a:r>
            <a:r>
              <a:rPr lang="en-US" sz="3600" u="sng" dirty="0"/>
              <a:t>  </a:t>
            </a:r>
            <a:r>
              <a:rPr lang="en-US" sz="3600" u="sng" dirty="0">
                <a:solidFill>
                  <a:schemeClr val="accent1"/>
                </a:solidFill>
              </a:rPr>
              <a:t>Application management, </a:t>
            </a:r>
          </a:p>
          <a:p>
            <a:r>
              <a:rPr lang="en-US" sz="3600" u="sng" dirty="0">
                <a:solidFill>
                  <a:schemeClr val="accent1"/>
                </a:solidFill>
              </a:rPr>
              <a:t>o  Application execution,</a:t>
            </a:r>
            <a:r>
              <a:rPr lang="en-US" sz="3600" u="sng" dirty="0"/>
              <a:t> </a:t>
            </a:r>
          </a:p>
          <a:p>
            <a:endParaRPr lang="en-US" sz="3600" u="sng" dirty="0"/>
          </a:p>
          <a:p>
            <a:endParaRPr lang="en-US" sz="3600" dirty="0"/>
          </a:p>
        </p:txBody>
      </p:sp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xfrm flipH="1">
            <a:off x="609601" y="609600"/>
            <a:ext cx="76200" cy="45719"/>
          </a:xfrm>
          <a:noFill/>
          <a:ln/>
        </p:spPr>
        <p:txBody>
          <a:bodyPr/>
          <a:lstStyle/>
          <a:p>
            <a:pPr algn="l"/>
            <a:r>
              <a:rPr lang="en-US" b="1" u="sng" dirty="0">
                <a:solidFill>
                  <a:schemeClr val="accent1"/>
                </a:solidFill>
              </a:rPr>
              <a:t/>
            </a:r>
            <a:br>
              <a:rPr lang="en-US" b="1" u="sng" dirty="0">
                <a:solidFill>
                  <a:schemeClr val="accent1"/>
                </a:solidFill>
              </a:rPr>
            </a:br>
            <a:r>
              <a:rPr lang="en-US" b="1" u="sng" dirty="0">
                <a:solidFill>
                  <a:schemeClr val="accent1"/>
                </a:solidFill>
              </a:rPr>
              <a:t/>
            </a:r>
            <a:br>
              <a:rPr lang="en-US" b="1" u="sng" dirty="0">
                <a:solidFill>
                  <a:schemeClr val="accent1"/>
                </a:solidFill>
              </a:rPr>
            </a:br>
            <a:r>
              <a:rPr lang="en-US" b="1" u="sng" dirty="0">
                <a:solidFill>
                  <a:schemeClr val="accent1"/>
                </a:solidFill>
              </a:rPr>
              <a:t>	</a:t>
            </a:r>
            <a:endParaRPr lang="en-US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9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/>
            </a:r>
            <a:br>
              <a:rPr lang="en-US" b="1">
                <a:solidFill>
                  <a:srgbClr val="FF3300"/>
                </a:solidFill>
              </a:rPr>
            </a:br>
            <a:endParaRPr lang="en-US"/>
          </a:p>
        </p:txBody>
      </p:sp>
      <p:sp>
        <p:nvSpPr>
          <p:cNvPr id="33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33796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33797" name="Rectangle 5"/>
          <p:cNvSpPr>
            <a:spLocks noChangeArrowheads="1"/>
          </p:cNvSpPr>
          <p:nvPr/>
        </p:nvSpPr>
        <p:spPr bwMode="auto">
          <a:xfrm>
            <a:off x="914400" y="1295400"/>
            <a:ext cx="76962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3200"/>
          </a:p>
          <a:p>
            <a:endParaRPr lang="en-US" sz="2400"/>
          </a:p>
        </p:txBody>
      </p:sp>
      <p:sp>
        <p:nvSpPr>
          <p:cNvPr id="33799" name="Rectangle 7"/>
          <p:cNvSpPr>
            <a:spLocks noChangeArrowheads="1"/>
          </p:cNvSpPr>
          <p:nvPr/>
        </p:nvSpPr>
        <p:spPr bwMode="auto">
          <a:xfrm>
            <a:off x="838200" y="1600200"/>
            <a:ext cx="78486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Using 100,000 or more</a:t>
            </a:r>
            <a:r>
              <a:rPr lang="en-US" sz="3200"/>
              <a:t>  </a:t>
            </a:r>
            <a:r>
              <a:rPr lang="en-US" sz="3200" u="sng"/>
              <a:t>Simple </a:t>
            </a:r>
            <a:r>
              <a:rPr lang="en-US" sz="3200"/>
              <a:t> </a:t>
            </a:r>
          </a:p>
          <a:p>
            <a:r>
              <a:rPr lang="en-US" sz="3200"/>
              <a:t>    Processing Modules </a:t>
            </a:r>
            <a:r>
              <a:rPr lang="en-US" sz="3200" u="sng"/>
              <a:t>simply connected</a:t>
            </a:r>
            <a:endParaRPr lang="en-US" sz="3200"/>
          </a:p>
          <a:p>
            <a:r>
              <a:rPr lang="en-US" sz="3200"/>
              <a:t>    (in different locations if necessary) - - -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Running at nanosecond rates,</a:t>
            </a:r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Concurrently</a:t>
            </a:r>
            <a:r>
              <a:rPr lang="en-US" sz="3200"/>
              <a:t> on any number and mix of  </a:t>
            </a:r>
          </a:p>
          <a:p>
            <a:r>
              <a:rPr lang="en-US" sz="3200"/>
              <a:t>    application types producing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Certifiably</a:t>
            </a:r>
            <a:r>
              <a:rPr lang="en-US" sz="3200">
                <a:solidFill>
                  <a:schemeClr val="accent1"/>
                </a:solidFill>
              </a:rPr>
              <a:t> correct </a:t>
            </a:r>
            <a:r>
              <a:rPr lang="en-US" sz="3200" u="sng">
                <a:solidFill>
                  <a:schemeClr val="accent1"/>
                </a:solidFill>
              </a:rPr>
              <a:t>Results</a:t>
            </a:r>
            <a:r>
              <a:rPr lang="en-US" sz="3200"/>
              <a:t> produced at  </a:t>
            </a:r>
          </a:p>
          <a:p>
            <a:r>
              <a:rPr lang="en-US" sz="3200"/>
              <a:t>    rates of </a:t>
            </a:r>
            <a:r>
              <a:rPr lang="en-US" sz="3200">
                <a:solidFill>
                  <a:srgbClr val="FF3300"/>
                </a:solidFill>
              </a:rPr>
              <a:t>100,000 to 1,000,000</a:t>
            </a:r>
            <a:r>
              <a:rPr lang="en-US" sz="3200"/>
              <a:t>  per second.</a:t>
            </a:r>
            <a:r>
              <a:rPr lang="en-US" sz="3200" u="sng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33800" name="Rectangle 8"/>
          <p:cNvSpPr>
            <a:spLocks noChangeArrowheads="1"/>
          </p:cNvSpPr>
          <p:nvPr/>
        </p:nvSpPr>
        <p:spPr bwMode="auto">
          <a:xfrm>
            <a:off x="3429000" y="65405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AutoShape 2"/>
          <p:cNvSpPr>
            <a:spLocks noChangeArrowheads="1"/>
          </p:cNvSpPr>
          <p:nvPr/>
        </p:nvSpPr>
        <p:spPr bwMode="auto">
          <a:xfrm>
            <a:off x="2819400" y="2590800"/>
            <a:ext cx="1214438" cy="1214438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5" name="AutoShape 3"/>
          <p:cNvSpPr>
            <a:spLocks noChangeArrowheads="1"/>
          </p:cNvSpPr>
          <p:nvPr/>
        </p:nvSpPr>
        <p:spPr bwMode="auto">
          <a:xfrm>
            <a:off x="2819400" y="1681163"/>
            <a:ext cx="1214438" cy="1214437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 sz="2800">
              <a:latin typeface="Arial" charset="0"/>
            </a:endParaRPr>
          </a:p>
        </p:txBody>
      </p:sp>
      <p:sp>
        <p:nvSpPr>
          <p:cNvPr id="44036" name="AutoShape 4"/>
          <p:cNvSpPr>
            <a:spLocks noChangeArrowheads="1"/>
          </p:cNvSpPr>
          <p:nvPr/>
        </p:nvSpPr>
        <p:spPr bwMode="auto">
          <a:xfrm>
            <a:off x="5562600" y="2667000"/>
            <a:ext cx="1214438" cy="1214438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7" name="AutoShape 5"/>
          <p:cNvSpPr>
            <a:spLocks noChangeArrowheads="1"/>
          </p:cNvSpPr>
          <p:nvPr/>
        </p:nvSpPr>
        <p:spPr bwMode="auto">
          <a:xfrm>
            <a:off x="5562600" y="1757363"/>
            <a:ext cx="1214438" cy="1214437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8" name="AutoShape 6"/>
          <p:cNvSpPr>
            <a:spLocks noChangeArrowheads="1"/>
          </p:cNvSpPr>
          <p:nvPr/>
        </p:nvSpPr>
        <p:spPr bwMode="auto">
          <a:xfrm>
            <a:off x="2286000" y="3124200"/>
            <a:ext cx="1214438" cy="13716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39" name="AutoShape 7"/>
          <p:cNvSpPr>
            <a:spLocks noChangeArrowheads="1"/>
          </p:cNvSpPr>
          <p:nvPr/>
        </p:nvSpPr>
        <p:spPr bwMode="auto">
          <a:xfrm>
            <a:off x="2286000" y="2133600"/>
            <a:ext cx="1214438" cy="12954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Stack</a:t>
            </a:r>
            <a:endParaRPr lang="en-US" sz="2800">
              <a:latin typeface="Arial" charset="0"/>
            </a:endParaRPr>
          </a:p>
          <a:p>
            <a:pPr algn="ctr"/>
            <a:r>
              <a:rPr lang="en-US" sz="2800">
                <a:latin typeface="Arial" charset="0"/>
              </a:rPr>
              <a:t>1</a:t>
            </a:r>
          </a:p>
        </p:txBody>
      </p:sp>
      <p:sp>
        <p:nvSpPr>
          <p:cNvPr id="44040" name="AutoShape 8"/>
          <p:cNvSpPr>
            <a:spLocks noChangeArrowheads="1"/>
          </p:cNvSpPr>
          <p:nvPr/>
        </p:nvSpPr>
        <p:spPr bwMode="auto">
          <a:xfrm>
            <a:off x="5029200" y="3128963"/>
            <a:ext cx="1214438" cy="1366837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1" name="AutoShape 9"/>
          <p:cNvSpPr>
            <a:spLocks noChangeArrowheads="1"/>
          </p:cNvSpPr>
          <p:nvPr/>
        </p:nvSpPr>
        <p:spPr bwMode="auto">
          <a:xfrm>
            <a:off x="5029200" y="2133600"/>
            <a:ext cx="1214438" cy="1295400"/>
          </a:xfrm>
          <a:prstGeom prst="cube">
            <a:avLst>
              <a:gd name="adj" fmla="val 25000"/>
            </a:avLst>
          </a:prstGeom>
          <a:solidFill>
            <a:srgbClr val="CCFFCC"/>
          </a:solidFill>
          <a:ln w="381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latin typeface="Arial" charset="0"/>
              </a:rPr>
              <a:t>Stack</a:t>
            </a:r>
            <a:r>
              <a:rPr lang="en-US" sz="2800">
                <a:latin typeface="Arial" charset="0"/>
              </a:rPr>
              <a:t> </a:t>
            </a:r>
          </a:p>
          <a:p>
            <a:pPr algn="ctr"/>
            <a:r>
              <a:rPr lang="en-US" sz="2800">
                <a:latin typeface="Arial" charset="0"/>
              </a:rPr>
              <a:t>2</a:t>
            </a:r>
          </a:p>
        </p:txBody>
      </p:sp>
      <p:sp>
        <p:nvSpPr>
          <p:cNvPr id="44042" name="AutoShape 10"/>
          <p:cNvSpPr>
            <a:spLocks noChangeArrowheads="1"/>
          </p:cNvSpPr>
          <p:nvPr/>
        </p:nvSpPr>
        <p:spPr bwMode="auto">
          <a:xfrm>
            <a:off x="3962400" y="1828800"/>
            <a:ext cx="914400" cy="2286000"/>
          </a:xfrm>
          <a:prstGeom prst="can">
            <a:avLst>
              <a:gd name="adj" fmla="val 38009"/>
            </a:avLst>
          </a:prstGeom>
          <a:solidFill>
            <a:srgbClr val="CCFFCC"/>
          </a:solidFill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43" name="Text Box 11"/>
          <p:cNvSpPr txBox="1">
            <a:spLocks noChangeArrowheads="1"/>
          </p:cNvSpPr>
          <p:nvPr/>
        </p:nvSpPr>
        <p:spPr bwMode="auto">
          <a:xfrm>
            <a:off x="4114800" y="1439863"/>
            <a:ext cx="11430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Disks</a:t>
            </a:r>
          </a:p>
        </p:txBody>
      </p:sp>
      <p:sp>
        <p:nvSpPr>
          <p:cNvPr id="44044" name="Text Box 12"/>
          <p:cNvSpPr txBox="1">
            <a:spLocks noChangeArrowheads="1"/>
          </p:cNvSpPr>
          <p:nvPr/>
        </p:nvSpPr>
        <p:spPr bwMode="auto">
          <a:xfrm>
            <a:off x="3035300" y="1265238"/>
            <a:ext cx="1252538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Stack 3</a:t>
            </a:r>
          </a:p>
        </p:txBody>
      </p:sp>
      <p:sp>
        <p:nvSpPr>
          <p:cNvPr id="44045" name="Text Box 13"/>
          <p:cNvSpPr txBox="1">
            <a:spLocks noChangeArrowheads="1"/>
          </p:cNvSpPr>
          <p:nvPr/>
        </p:nvSpPr>
        <p:spPr bwMode="auto">
          <a:xfrm>
            <a:off x="5791200" y="1325563"/>
            <a:ext cx="14478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Stack 4</a:t>
            </a:r>
          </a:p>
        </p:txBody>
      </p:sp>
      <p:sp>
        <p:nvSpPr>
          <p:cNvPr id="44046" name="Text Box 14"/>
          <p:cNvSpPr txBox="1">
            <a:spLocks noChangeArrowheads="1"/>
          </p:cNvSpPr>
          <p:nvPr/>
        </p:nvSpPr>
        <p:spPr bwMode="auto">
          <a:xfrm>
            <a:off x="2819400" y="90488"/>
            <a:ext cx="3541713" cy="1128712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3600" u="sng" dirty="0" smtClean="0">
                <a:solidFill>
                  <a:srgbClr val="339966"/>
                </a:solidFill>
                <a:latin typeface="Arial" charset="0"/>
              </a:rPr>
              <a:t>ALTOPS</a:t>
            </a:r>
            <a:endParaRPr lang="en-US" sz="3600" u="sng" dirty="0">
              <a:solidFill>
                <a:srgbClr val="339966"/>
              </a:solidFill>
              <a:latin typeface="Arial" charset="0"/>
            </a:endParaRPr>
          </a:p>
          <a:p>
            <a:pPr algn="ctr"/>
            <a:r>
              <a:rPr lang="en-US" sz="3200" u="sng" dirty="0">
                <a:solidFill>
                  <a:srgbClr val="339966"/>
                </a:solidFill>
                <a:latin typeface="Arial" charset="0"/>
              </a:rPr>
              <a:t> (“Off-The-Shelf”)</a:t>
            </a:r>
            <a:endParaRPr lang="en-US" sz="2800" u="sng" dirty="0">
              <a:solidFill>
                <a:srgbClr val="339966"/>
              </a:solidFill>
              <a:latin typeface="Arial" charset="0"/>
            </a:endParaRPr>
          </a:p>
        </p:txBody>
      </p:sp>
      <p:sp>
        <p:nvSpPr>
          <p:cNvPr id="44047" name="Text Box 15"/>
          <p:cNvSpPr txBox="1">
            <a:spLocks noChangeArrowheads="1"/>
          </p:cNvSpPr>
          <p:nvPr/>
        </p:nvSpPr>
        <p:spPr bwMode="auto">
          <a:xfrm>
            <a:off x="576263" y="898525"/>
            <a:ext cx="1878012" cy="70167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000" u="sng">
                <a:solidFill>
                  <a:srgbClr val="FF9900"/>
                </a:solidFill>
                <a:latin typeface="Arial" charset="0"/>
              </a:rPr>
              <a:t>Design Study,</a:t>
            </a:r>
          </a:p>
          <a:p>
            <a:pPr algn="ctr"/>
            <a:r>
              <a:rPr lang="en-US" sz="2000" u="sng">
                <a:solidFill>
                  <a:srgbClr val="FF9900"/>
                </a:solidFill>
                <a:latin typeface="Arial" charset="0"/>
              </a:rPr>
              <a:t>not to Scale</a:t>
            </a:r>
            <a:endParaRPr lang="en-US" sz="2800">
              <a:solidFill>
                <a:srgbClr val="FF9900"/>
              </a:solidFill>
              <a:latin typeface="Arial" charset="0"/>
            </a:endParaRPr>
          </a:p>
        </p:txBody>
      </p:sp>
      <p:sp>
        <p:nvSpPr>
          <p:cNvPr id="44048" name="Text Box 16"/>
          <p:cNvSpPr txBox="1">
            <a:spLocks noChangeArrowheads="1"/>
          </p:cNvSpPr>
          <p:nvPr/>
        </p:nvSpPr>
        <p:spPr bwMode="auto">
          <a:xfrm flipH="1">
            <a:off x="228600" y="4767263"/>
            <a:ext cx="8763000" cy="1800225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800">
                <a:latin typeface="Arial" charset="0"/>
              </a:rPr>
              <a:t>Machine has107,712 Function Units.  </a:t>
            </a:r>
          </a:p>
          <a:p>
            <a:pPr algn="ctr"/>
            <a:r>
              <a:rPr lang="en-US" sz="2800">
                <a:latin typeface="Arial" charset="0"/>
              </a:rPr>
              <a:t>Sustained performance potential 140 teraOps/sec.</a:t>
            </a:r>
          </a:p>
          <a:p>
            <a:pPr algn="ctr"/>
            <a:r>
              <a:rPr lang="en-US" sz="2800">
                <a:latin typeface="Arial" charset="0"/>
              </a:rPr>
              <a:t>Final result rate, 100,000 instruction </a:t>
            </a:r>
          </a:p>
          <a:p>
            <a:pPr algn="ctr"/>
            <a:r>
              <a:rPr lang="en-US" sz="2800">
                <a:latin typeface="Arial" charset="0"/>
              </a:rPr>
              <a:t> commercial job, ~90,000/second   </a:t>
            </a:r>
          </a:p>
        </p:txBody>
      </p:sp>
      <p:sp>
        <p:nvSpPr>
          <p:cNvPr id="44049" name="Line 17"/>
          <p:cNvSpPr>
            <a:spLocks noChangeShapeType="1"/>
          </p:cNvSpPr>
          <p:nvPr/>
        </p:nvSpPr>
        <p:spPr bwMode="auto">
          <a:xfrm>
            <a:off x="6934200" y="28956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0" name="Line 18"/>
          <p:cNvSpPr>
            <a:spLocks noChangeShapeType="1"/>
          </p:cNvSpPr>
          <p:nvPr/>
        </p:nvSpPr>
        <p:spPr bwMode="auto">
          <a:xfrm>
            <a:off x="6781800" y="35814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1" name="Line 19"/>
          <p:cNvSpPr>
            <a:spLocks noChangeShapeType="1"/>
          </p:cNvSpPr>
          <p:nvPr/>
        </p:nvSpPr>
        <p:spPr bwMode="auto">
          <a:xfrm>
            <a:off x="6705600" y="17526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2" name="Line 20"/>
          <p:cNvSpPr>
            <a:spLocks noChangeShapeType="1"/>
          </p:cNvSpPr>
          <p:nvPr/>
        </p:nvSpPr>
        <p:spPr bwMode="auto">
          <a:xfrm flipV="1">
            <a:off x="5943600" y="4419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943600" y="4648200"/>
            <a:ext cx="3048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4" name="Line 22"/>
          <p:cNvSpPr>
            <a:spLocks noChangeShapeType="1"/>
          </p:cNvSpPr>
          <p:nvPr/>
        </p:nvSpPr>
        <p:spPr bwMode="auto">
          <a:xfrm flipV="1">
            <a:off x="6934200" y="1676400"/>
            <a:ext cx="0" cy="685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5" name="Line 23"/>
          <p:cNvSpPr>
            <a:spLocks noChangeShapeType="1"/>
          </p:cNvSpPr>
          <p:nvPr/>
        </p:nvSpPr>
        <p:spPr bwMode="auto">
          <a:xfrm flipV="1">
            <a:off x="2286000" y="3657600"/>
            <a:ext cx="0" cy="304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6" name="Line 24"/>
          <p:cNvSpPr>
            <a:spLocks noChangeShapeType="1"/>
          </p:cNvSpPr>
          <p:nvPr/>
        </p:nvSpPr>
        <p:spPr bwMode="auto">
          <a:xfrm flipH="1">
            <a:off x="2286000" y="4648200"/>
            <a:ext cx="16002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7" name="Line 25"/>
          <p:cNvSpPr>
            <a:spLocks noChangeShapeType="1"/>
          </p:cNvSpPr>
          <p:nvPr/>
        </p:nvSpPr>
        <p:spPr bwMode="auto">
          <a:xfrm>
            <a:off x="4419600" y="4648200"/>
            <a:ext cx="1524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8" name="Line 26"/>
          <p:cNvSpPr>
            <a:spLocks noChangeShapeType="1"/>
          </p:cNvSpPr>
          <p:nvPr/>
        </p:nvSpPr>
        <p:spPr bwMode="auto">
          <a:xfrm flipH="1">
            <a:off x="6096000" y="4191000"/>
            <a:ext cx="381000" cy="4572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59" name="Text Box 27"/>
          <p:cNvSpPr txBox="1">
            <a:spLocks noChangeArrowheads="1"/>
          </p:cNvSpPr>
          <p:nvPr/>
        </p:nvSpPr>
        <p:spPr bwMode="auto">
          <a:xfrm>
            <a:off x="6400800" y="3840163"/>
            <a:ext cx="457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6’</a:t>
            </a:r>
            <a:endParaRPr lang="en-US" sz="2800">
              <a:latin typeface="Arial" charset="0"/>
            </a:endParaRPr>
          </a:p>
        </p:txBody>
      </p:sp>
      <p:sp>
        <p:nvSpPr>
          <p:cNvPr id="44060" name="Text Box 28"/>
          <p:cNvSpPr txBox="1">
            <a:spLocks noChangeArrowheads="1"/>
          </p:cNvSpPr>
          <p:nvPr/>
        </p:nvSpPr>
        <p:spPr bwMode="auto">
          <a:xfrm>
            <a:off x="3886200" y="4373563"/>
            <a:ext cx="5334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6</a:t>
            </a:r>
            <a:r>
              <a:rPr lang="en-US" sz="2000">
                <a:latin typeface="Arial" charset="0"/>
              </a:rPr>
              <a:t>’</a:t>
            </a:r>
          </a:p>
        </p:txBody>
      </p:sp>
      <p:sp>
        <p:nvSpPr>
          <p:cNvPr id="44061" name="Line 29"/>
          <p:cNvSpPr>
            <a:spLocks noChangeShapeType="1"/>
          </p:cNvSpPr>
          <p:nvPr/>
        </p:nvSpPr>
        <p:spPr bwMode="auto">
          <a:xfrm flipV="1">
            <a:off x="6629400" y="3581400"/>
            <a:ext cx="304800" cy="3810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44062" name="Text Box 30"/>
          <p:cNvSpPr txBox="1">
            <a:spLocks noChangeArrowheads="1"/>
          </p:cNvSpPr>
          <p:nvPr/>
        </p:nvSpPr>
        <p:spPr bwMode="auto">
          <a:xfrm>
            <a:off x="6781800" y="2484438"/>
            <a:ext cx="457200" cy="45720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5’</a:t>
            </a:r>
            <a:endParaRPr lang="en-US" sz="2800">
              <a:latin typeface="Arial" charset="0"/>
            </a:endParaRPr>
          </a:p>
        </p:txBody>
      </p:sp>
      <p:sp>
        <p:nvSpPr>
          <p:cNvPr id="44063" name="Text Box 31"/>
          <p:cNvSpPr txBox="1">
            <a:spLocks noChangeArrowheads="1"/>
          </p:cNvSpPr>
          <p:nvPr/>
        </p:nvSpPr>
        <p:spPr bwMode="auto">
          <a:xfrm>
            <a:off x="3975100" y="2332038"/>
            <a:ext cx="947738" cy="1187450"/>
          </a:xfrm>
          <a:prstGeom prst="rect">
            <a:avLst/>
          </a:prstGeom>
          <a:noFill/>
          <a:ln w="38100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algn="ctr"/>
            <a:r>
              <a:rPr lang="en-US" sz="2400">
                <a:latin typeface="Arial" charset="0"/>
              </a:rPr>
              <a:t>3,600</a:t>
            </a:r>
          </a:p>
          <a:p>
            <a:pPr algn="ctr"/>
            <a:r>
              <a:rPr lang="en-US" sz="2400">
                <a:latin typeface="Arial" charset="0"/>
              </a:rPr>
              <a:t>giga-</a:t>
            </a:r>
          </a:p>
          <a:p>
            <a:pPr algn="ctr"/>
            <a:r>
              <a:rPr lang="en-US" sz="2400">
                <a:latin typeface="Arial" charset="0"/>
              </a:rPr>
              <a:t>byte</a:t>
            </a:r>
          </a:p>
        </p:txBody>
      </p:sp>
    </p:spTree>
  </p:cSld>
  <p:clrMapOvr>
    <a:masterClrMapping/>
  </p:clrMapOvr>
  <p:transition advTm="54512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ext Box 2"/>
          <p:cNvSpPr txBox="1">
            <a:spLocks noChangeArrowheads="1"/>
          </p:cNvSpPr>
          <p:nvPr/>
        </p:nvSpPr>
        <p:spPr bwMode="auto">
          <a:xfrm>
            <a:off x="457200" y="685800"/>
            <a:ext cx="7837487" cy="50783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200" dirty="0" smtClean="0"/>
              <a:t> </a:t>
            </a:r>
            <a:r>
              <a:rPr lang="en-US" sz="3200" dirty="0"/>
              <a:t>, as in hardware manufacturing </a:t>
            </a:r>
            <a:r>
              <a:rPr lang="en-US" sz="3200" dirty="0" smtClean="0"/>
              <a:t>,</a:t>
            </a:r>
          </a:p>
          <a:p>
            <a:r>
              <a:rPr lang="en-US" sz="3200" dirty="0"/>
              <a:t> </a:t>
            </a:r>
            <a:r>
              <a:rPr lang="en-US" sz="3200" dirty="0" smtClean="0"/>
              <a:t>Requires:</a:t>
            </a:r>
            <a:endParaRPr lang="en-US" sz="3200" u="sng" dirty="0" smtClean="0">
              <a:solidFill>
                <a:schemeClr val="accent1"/>
              </a:solidFill>
            </a:endParaRPr>
          </a:p>
          <a:p>
            <a:r>
              <a:rPr lang="en-US" sz="3200" u="sng" dirty="0" smtClean="0">
                <a:solidFill>
                  <a:schemeClr val="accent1"/>
                </a:solidFill>
              </a:rPr>
              <a:t>o</a:t>
            </a:r>
            <a:r>
              <a:rPr lang="en-US" sz="3200" dirty="0" smtClean="0"/>
              <a:t>  </a:t>
            </a:r>
            <a:r>
              <a:rPr lang="en-US" sz="3200" dirty="0"/>
              <a:t>All system Components (</a:t>
            </a:r>
            <a:r>
              <a:rPr lang="en-US" sz="3200" u="sng" dirty="0">
                <a:solidFill>
                  <a:schemeClr val="accent1"/>
                </a:solidFill>
              </a:rPr>
              <a:t>processor and</a:t>
            </a:r>
            <a:r>
              <a:rPr lang="en-US" sz="3200" dirty="0"/>
              <a:t>     </a:t>
            </a:r>
          </a:p>
          <a:p>
            <a:r>
              <a:rPr lang="en-US" sz="3200" dirty="0"/>
              <a:t>    </a:t>
            </a:r>
            <a:r>
              <a:rPr lang="en-US" sz="3200" u="sng" dirty="0">
                <a:solidFill>
                  <a:schemeClr val="accent1"/>
                </a:solidFill>
              </a:rPr>
              <a:t>system control</a:t>
            </a:r>
            <a:r>
              <a:rPr lang="en-US" sz="3200" dirty="0"/>
              <a:t>)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Materials (</a:t>
            </a:r>
            <a:r>
              <a:rPr lang="en-US" sz="3200" u="sng" dirty="0">
                <a:solidFill>
                  <a:schemeClr val="accent1"/>
                </a:solidFill>
              </a:rPr>
              <a:t>data</a:t>
            </a:r>
            <a:r>
              <a:rPr lang="en-US" sz="3200" dirty="0"/>
              <a:t>), assemblies (</a:t>
            </a:r>
            <a:r>
              <a:rPr lang="en-US" sz="3200" u="sng" dirty="0">
                <a:solidFill>
                  <a:schemeClr val="accent1"/>
                </a:solidFill>
              </a:rPr>
              <a:t>information  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    </a:t>
            </a:r>
            <a:r>
              <a:rPr lang="en-US" sz="3200" u="sng" dirty="0">
                <a:solidFill>
                  <a:schemeClr val="accent1"/>
                </a:solidFill>
              </a:rPr>
              <a:t>and applications</a:t>
            </a:r>
            <a:r>
              <a:rPr lang="en-US" sz="3200" dirty="0"/>
              <a:t>) 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Products (</a:t>
            </a:r>
            <a:r>
              <a:rPr lang="en-US" sz="3200" u="sng" dirty="0">
                <a:solidFill>
                  <a:schemeClr val="accent1"/>
                </a:solidFill>
              </a:rPr>
              <a:t>reports, screens, messages</a:t>
            </a:r>
            <a:r>
              <a:rPr lang="en-US" sz="3200" dirty="0"/>
              <a:t>) </a:t>
            </a:r>
          </a:p>
          <a:p>
            <a:r>
              <a:rPr lang="en-US" sz="3200" dirty="0"/>
              <a:t>    to have </a:t>
            </a:r>
            <a:r>
              <a:rPr lang="en-US" sz="3200" u="sng" dirty="0">
                <a:solidFill>
                  <a:srgbClr val="FF3300"/>
                </a:solidFill>
              </a:rPr>
              <a:t>Specifications and Accounts</a:t>
            </a:r>
            <a:r>
              <a:rPr lang="en-US" sz="3200" dirty="0"/>
              <a:t> 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</a:t>
            </a:r>
            <a:r>
              <a:rPr lang="en-US" sz="3200" u="sng" dirty="0">
                <a:solidFill>
                  <a:srgbClr val="FF3300"/>
                </a:solidFill>
              </a:rPr>
              <a:t>Be Verified</a:t>
            </a:r>
            <a:r>
              <a:rPr lang="en-US" sz="3200" dirty="0"/>
              <a:t> to conform to Specification.     </a:t>
            </a:r>
          </a:p>
          <a:p>
            <a:endParaRPr lang="en-US" sz="3200" u="sng" dirty="0">
              <a:solidFill>
                <a:schemeClr val="accent1"/>
              </a:solidFill>
            </a:endParaRPr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45719"/>
          </a:xfrm>
          <a:noFill/>
          <a:ln/>
        </p:spPr>
        <p:txBody>
          <a:bodyPr/>
          <a:lstStyle/>
          <a:p>
            <a:pPr algn="l"/>
            <a:r>
              <a:rPr lang="en-US" b="1" u="sng" dirty="0">
                <a:solidFill>
                  <a:schemeClr val="accent1"/>
                </a:solidFill>
              </a:rPr>
              <a:t/>
            </a:r>
            <a:br>
              <a:rPr lang="en-US" b="1" u="sng" dirty="0">
                <a:solidFill>
                  <a:schemeClr val="accent1"/>
                </a:solidFill>
              </a:rPr>
            </a:br>
            <a:r>
              <a:rPr lang="en-US" b="1" u="sng" dirty="0">
                <a:solidFill>
                  <a:schemeClr val="accent1"/>
                </a:solidFill>
              </a:rPr>
              <a:t/>
            </a:r>
            <a:br>
              <a:rPr lang="en-US" b="1" u="sng" dirty="0">
                <a:solidFill>
                  <a:schemeClr val="accent1"/>
                </a:solidFill>
              </a:rPr>
            </a:br>
            <a:endParaRPr lang="en-US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609600" y="582613"/>
            <a:ext cx="7837488" cy="6427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Enabling:</a:t>
            </a:r>
            <a:r>
              <a:rPr lang="en-US" sz="3200" u="sng"/>
              <a:t> (As in hardware manufacture)</a:t>
            </a:r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Reusable</a:t>
            </a:r>
            <a:r>
              <a:rPr lang="en-US" sz="3200"/>
              <a:t>, interchangeable data,  </a:t>
            </a:r>
          </a:p>
          <a:p>
            <a:r>
              <a:rPr lang="en-US" sz="3200"/>
              <a:t>    applications and application components. </a:t>
            </a:r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Any number</a:t>
            </a:r>
            <a:r>
              <a:rPr lang="en-US" sz="3200"/>
              <a:t> of processor nodes of any </a:t>
            </a:r>
          </a:p>
          <a:p>
            <a:r>
              <a:rPr lang="en-US" sz="3200"/>
              <a:t>    size or location to cooperate in producing      </a:t>
            </a:r>
          </a:p>
          <a:p>
            <a:r>
              <a:rPr lang="en-US" sz="3200"/>
              <a:t>    any information product or class of </a:t>
            </a:r>
          </a:p>
          <a:p>
            <a:r>
              <a:rPr lang="en-US" sz="3200"/>
              <a:t>    information product.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Assembly Line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r>
              <a:rPr lang="en-US" sz="3200"/>
              <a:t>production, giving a </a:t>
            </a:r>
          </a:p>
          <a:p>
            <a:r>
              <a:rPr lang="en-US" sz="3200"/>
              <a:t>    result rate dependent only on the   </a:t>
            </a:r>
          </a:p>
          <a:p>
            <a:r>
              <a:rPr lang="en-US" sz="3200"/>
              <a:t>    stepping rate of the line, not length.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Results 100,000’s to millions per second.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 </a:t>
            </a:r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>	</a:t>
            </a:r>
            <a:endParaRPr lang="en-US"/>
          </a:p>
        </p:txBody>
      </p:sp>
      <p:sp>
        <p:nvSpPr>
          <p:cNvPr id="14340" name="Rectangle 4"/>
          <p:cNvSpPr>
            <a:spLocks noChangeArrowheads="1"/>
          </p:cNvSpPr>
          <p:nvPr/>
        </p:nvSpPr>
        <p:spPr bwMode="auto">
          <a:xfrm>
            <a:off x="3429000" y="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ext Box 2"/>
          <p:cNvSpPr txBox="1">
            <a:spLocks noChangeArrowheads="1"/>
          </p:cNvSpPr>
          <p:nvPr/>
        </p:nvSpPr>
        <p:spPr bwMode="auto">
          <a:xfrm>
            <a:off x="1524000" y="1295400"/>
            <a:ext cx="6145213" cy="411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u="sng">
                <a:solidFill>
                  <a:srgbClr val="FF3300"/>
                </a:solidFill>
              </a:rPr>
              <a:t>A Fundamental,</a:t>
            </a:r>
          </a:p>
          <a:p>
            <a:pPr algn="ctr"/>
            <a:r>
              <a:rPr lang="en-US" u="sng"/>
              <a:t>not</a:t>
            </a:r>
            <a:endParaRPr lang="en-US" u="sng">
              <a:solidFill>
                <a:srgbClr val="FF3300"/>
              </a:solidFill>
            </a:endParaRPr>
          </a:p>
          <a:p>
            <a:pPr algn="ctr"/>
            <a:r>
              <a:rPr lang="en-US" u="sng">
                <a:solidFill>
                  <a:srgbClr val="FF3300"/>
                </a:solidFill>
              </a:rPr>
              <a:t> incremental</a:t>
            </a:r>
            <a:endParaRPr lang="en-US"/>
          </a:p>
          <a:p>
            <a:pPr algn="ctr"/>
            <a:r>
              <a:rPr lang="en-US"/>
              <a:t>change in </a:t>
            </a:r>
          </a:p>
          <a:p>
            <a:pPr algn="ctr"/>
            <a:r>
              <a:rPr lang="en-US"/>
              <a:t>Information Technology </a:t>
            </a:r>
          </a:p>
          <a:p>
            <a:pPr algn="ctr"/>
            <a:r>
              <a:rPr lang="en-US" u="sng">
                <a:solidFill>
                  <a:schemeClr val="accent1"/>
                </a:solidFill>
              </a:rPr>
              <a:t>Architectures</a:t>
            </a:r>
            <a:endParaRPr lang="en-US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ext Box 2"/>
          <p:cNvSpPr txBox="1">
            <a:spLocks noChangeArrowheads="1"/>
          </p:cNvSpPr>
          <p:nvPr/>
        </p:nvSpPr>
        <p:spPr bwMode="auto">
          <a:xfrm>
            <a:off x="762000" y="977900"/>
            <a:ext cx="8001000" cy="557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Enabling:</a:t>
            </a:r>
            <a:r>
              <a:rPr lang="en-US" sz="3200" u="sng"/>
              <a:t> (As in hardware manufacture)</a:t>
            </a:r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Hardware based automation of the </a:t>
            </a:r>
          </a:p>
          <a:p>
            <a:r>
              <a:rPr lang="en-US" sz="3200"/>
              <a:t>    system operation,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Hardware process nodes with function  </a:t>
            </a:r>
          </a:p>
          <a:p>
            <a:r>
              <a:rPr lang="en-US" sz="3200"/>
              <a:t>    adjusted by parameters if desired, 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User applications</a:t>
            </a:r>
            <a:r>
              <a:rPr lang="en-US" sz="3200"/>
              <a:t> composed of linked  </a:t>
            </a:r>
          </a:p>
          <a:p>
            <a:r>
              <a:rPr lang="en-US" sz="3200"/>
              <a:t>     sets of standard, tested hardware  </a:t>
            </a:r>
          </a:p>
          <a:p>
            <a:r>
              <a:rPr lang="en-US" sz="3200"/>
              <a:t>     modules. </a:t>
            </a:r>
          </a:p>
          <a:p>
            <a:r>
              <a:rPr lang="en-US" sz="3200"/>
              <a:t>                        </a:t>
            </a:r>
            <a:r>
              <a:rPr lang="en-US" sz="3600" u="sng">
                <a:solidFill>
                  <a:srgbClr val="FF9900"/>
                </a:solidFill>
              </a:rPr>
              <a:t>No “software”</a:t>
            </a:r>
          </a:p>
          <a:p>
            <a:endParaRPr lang="en-US" sz="3600">
              <a:solidFill>
                <a:schemeClr val="accent1"/>
              </a:solidFill>
            </a:endParaRPr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title"/>
          </p:nvPr>
        </p:nvSpPr>
        <p:spPr>
          <a:xfrm>
            <a:off x="609600" y="4572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/>
            </a:r>
            <a:br>
              <a:rPr lang="en-US" b="1" u="sng">
                <a:solidFill>
                  <a:schemeClr val="accent1"/>
                </a:solidFill>
              </a:rPr>
            </a:br>
            <a:r>
              <a:rPr lang="en-US" b="1" u="sng">
                <a:solidFill>
                  <a:schemeClr val="accent1"/>
                </a:solidFill>
              </a:rPr>
              <a:t>	</a:t>
            </a:r>
            <a:endParaRPr lang="en-US"/>
          </a:p>
        </p:txBody>
      </p:sp>
      <p:sp>
        <p:nvSpPr>
          <p:cNvPr id="15364" name="Rectangle 4"/>
          <p:cNvSpPr>
            <a:spLocks noChangeArrowheads="1"/>
          </p:cNvSpPr>
          <p:nvPr/>
        </p:nvSpPr>
        <p:spPr bwMode="auto">
          <a:xfrm>
            <a:off x="3429000" y="22860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Text Box 2"/>
          <p:cNvSpPr txBox="1">
            <a:spLocks noChangeArrowheads="1"/>
          </p:cNvSpPr>
          <p:nvPr/>
        </p:nvSpPr>
        <p:spPr bwMode="auto">
          <a:xfrm>
            <a:off x="533400" y="1066800"/>
            <a:ext cx="8001000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Enabling:</a:t>
            </a:r>
            <a:r>
              <a:rPr lang="en-US" sz="3200" u="sng"/>
              <a:t> (As in hardware manufacture)</a:t>
            </a:r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Prefetching of data</a:t>
            </a:r>
            <a:r>
              <a:rPr lang="en-US" sz="3200"/>
              <a:t> Virtually eliminating </a:t>
            </a:r>
          </a:p>
          <a:p>
            <a:r>
              <a:rPr lang="en-US" sz="3200"/>
              <a:t>    disk delay.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Self repair</a:t>
            </a:r>
            <a:r>
              <a:rPr lang="en-US" sz="3200"/>
              <a:t> in microseconds. (Tool failure  </a:t>
            </a:r>
          </a:p>
          <a:p>
            <a:r>
              <a:rPr lang="en-US" sz="3200"/>
              <a:t>    on a factory floor is immediately detected, </a:t>
            </a:r>
          </a:p>
          <a:p>
            <a:r>
              <a:rPr lang="en-US" sz="3200"/>
              <a:t>    replaced and the process resumes.)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Hardware automated Accounting</a:t>
            </a:r>
            <a:r>
              <a:rPr lang="en-US" sz="3200"/>
              <a:t> and </a:t>
            </a:r>
          </a:p>
          <a:p>
            <a:r>
              <a:rPr lang="en-US" sz="3200"/>
              <a:t>     Audit of all System Contents, Use,  </a:t>
            </a:r>
          </a:p>
          <a:p>
            <a:r>
              <a:rPr lang="en-US" sz="3200"/>
              <a:t>     Actions and Configuration.</a:t>
            </a:r>
          </a:p>
          <a:p>
            <a:r>
              <a:rPr lang="en-US" sz="3200"/>
              <a:t> </a:t>
            </a:r>
          </a:p>
        </p:txBody>
      </p:sp>
      <p:sp>
        <p:nvSpPr>
          <p:cNvPr id="56323" name="Rectangle 3"/>
          <p:cNvSpPr>
            <a:spLocks noChangeArrowheads="1"/>
          </p:cNvSpPr>
          <p:nvPr/>
        </p:nvSpPr>
        <p:spPr bwMode="auto">
          <a:xfrm>
            <a:off x="3282950" y="12065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ext Box 2"/>
          <p:cNvSpPr txBox="1">
            <a:spLocks noChangeArrowheads="1"/>
          </p:cNvSpPr>
          <p:nvPr/>
        </p:nvSpPr>
        <p:spPr bwMode="auto">
          <a:xfrm>
            <a:off x="609600" y="609600"/>
            <a:ext cx="8534400" cy="64277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/>
              <a:t>All User interaction is via interactive screens.</a:t>
            </a:r>
            <a:endParaRPr lang="en-US" sz="3200" u="sng">
              <a:solidFill>
                <a:schemeClr val="accent1"/>
              </a:solidFill>
            </a:endParaRPr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Users’ View</a:t>
            </a:r>
            <a:endParaRPr lang="en-US" sz="3200" u="sng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Information request:  User selects from </a:t>
            </a:r>
          </a:p>
          <a:p>
            <a:r>
              <a:rPr lang="en-US" sz="3200"/>
              <a:t>    menu: Class Identification and Instance </a:t>
            </a:r>
          </a:p>
          <a:p>
            <a:r>
              <a:rPr lang="en-US" sz="3200"/>
              <a:t>    (viz., date time group). 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Response in milliseconds</a:t>
            </a:r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Run a Job:  User selects Job I.D. from </a:t>
            </a:r>
          </a:p>
          <a:p>
            <a:r>
              <a:rPr lang="en-US" sz="3200"/>
              <a:t>    menu, fills in instances of data inputs, </a:t>
            </a:r>
          </a:p>
          <a:p>
            <a:r>
              <a:rPr lang="en-US" sz="3200"/>
              <a:t>    enters parameters if needed.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Response in milliseconds</a:t>
            </a:r>
            <a:r>
              <a:rPr lang="en-US" sz="3200"/>
              <a:t> </a:t>
            </a:r>
            <a:endParaRPr lang="en-US" sz="3600" u="sng">
              <a:solidFill>
                <a:srgbClr val="FF9900"/>
              </a:solidFill>
            </a:endParaRPr>
          </a:p>
          <a:p>
            <a:endParaRPr lang="en-US" sz="3200">
              <a:solidFill>
                <a:schemeClr val="accent1"/>
              </a:solidFill>
            </a:endParaRPr>
          </a:p>
        </p:txBody>
      </p:sp>
      <p:sp>
        <p:nvSpPr>
          <p:cNvPr id="16388" name="Rectangle 4"/>
          <p:cNvSpPr>
            <a:spLocks noChangeArrowheads="1"/>
          </p:cNvSpPr>
          <p:nvPr/>
        </p:nvSpPr>
        <p:spPr bwMode="auto">
          <a:xfrm>
            <a:off x="3282950" y="7620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ext Box 2"/>
          <p:cNvSpPr txBox="1">
            <a:spLocks noChangeArrowheads="1"/>
          </p:cNvSpPr>
          <p:nvPr/>
        </p:nvSpPr>
        <p:spPr bwMode="auto">
          <a:xfrm>
            <a:off x="381000" y="762000"/>
            <a:ext cx="8534400" cy="50167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 dirty="0">
                <a:solidFill>
                  <a:schemeClr val="accent1"/>
                </a:solidFill>
              </a:rPr>
              <a:t>CIO View</a:t>
            </a:r>
            <a:endParaRPr lang="en-US" sz="3200" u="sng" dirty="0"/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Authorize new user:  Fill in standard screen,</a:t>
            </a:r>
          </a:p>
          <a:p>
            <a:r>
              <a:rPr lang="en-US" sz="3200" u="sng" dirty="0" smtClean="0">
                <a:solidFill>
                  <a:schemeClr val="accent1"/>
                </a:solidFill>
              </a:rPr>
              <a:t>o</a:t>
            </a:r>
            <a:r>
              <a:rPr lang="en-US" sz="3200" dirty="0" smtClean="0"/>
              <a:t>  Security </a:t>
            </a:r>
            <a:r>
              <a:rPr lang="en-US" sz="3200" dirty="0"/>
              <a:t>authorization for   </a:t>
            </a:r>
          </a:p>
          <a:p>
            <a:r>
              <a:rPr lang="en-US" sz="3200" dirty="0"/>
              <a:t>    department/information class, job class, . . .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Authorize entry of new Application: </a:t>
            </a:r>
          </a:p>
          <a:p>
            <a:r>
              <a:rPr lang="en-US" sz="3200" dirty="0"/>
              <a:t>    </a:t>
            </a:r>
            <a:r>
              <a:rPr lang="en-US" sz="3200" u="sng" dirty="0">
                <a:solidFill>
                  <a:schemeClr val="accent1"/>
                </a:solidFill>
              </a:rPr>
              <a:t>Verifies</a:t>
            </a:r>
            <a:r>
              <a:rPr lang="en-US" sz="3200" dirty="0"/>
              <a:t> job design against spec., adds I.D.,</a:t>
            </a:r>
          </a:p>
          <a:p>
            <a:r>
              <a:rPr lang="en-US" sz="3200" dirty="0"/>
              <a:t>    </a:t>
            </a:r>
            <a:r>
              <a:rPr lang="en-US" sz="3200" u="sng" dirty="0">
                <a:solidFill>
                  <a:schemeClr val="accent1"/>
                </a:solidFill>
              </a:rPr>
              <a:t>Assigns</a:t>
            </a:r>
            <a:r>
              <a:rPr lang="en-US" sz="3200" dirty="0"/>
              <a:t> security authorizations. 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Authorize entry of new data item.  </a:t>
            </a:r>
          </a:p>
          <a:p>
            <a:r>
              <a:rPr lang="en-US" sz="3200" dirty="0">
                <a:solidFill>
                  <a:schemeClr val="accent1"/>
                </a:solidFill>
              </a:rPr>
              <a:t>    </a:t>
            </a:r>
            <a:r>
              <a:rPr lang="en-US" sz="3200" u="sng" dirty="0">
                <a:solidFill>
                  <a:schemeClr val="accent1"/>
                </a:solidFill>
              </a:rPr>
              <a:t>Verifies</a:t>
            </a:r>
            <a:r>
              <a:rPr lang="en-US" sz="3200" dirty="0"/>
              <a:t> correct specification, class I.D.,   </a:t>
            </a:r>
          </a:p>
          <a:p>
            <a:r>
              <a:rPr lang="en-US" sz="3200" dirty="0"/>
              <a:t>    </a:t>
            </a:r>
            <a:r>
              <a:rPr lang="en-US" sz="3200" u="sng" dirty="0">
                <a:solidFill>
                  <a:schemeClr val="accent1"/>
                </a:solidFill>
              </a:rPr>
              <a:t>Assigns</a:t>
            </a:r>
            <a:r>
              <a:rPr lang="en-US" sz="3200" dirty="0"/>
              <a:t> security authorizations.  </a:t>
            </a:r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title"/>
          </p:nvPr>
        </p:nvSpPr>
        <p:spPr>
          <a:xfrm>
            <a:off x="685800" y="609600"/>
            <a:ext cx="7772400" cy="1066800"/>
          </a:xfrm>
          <a:noFill/>
          <a:ln/>
        </p:spPr>
        <p:txBody>
          <a:bodyPr/>
          <a:lstStyle/>
          <a:p>
            <a:pPr algn="l"/>
            <a:r>
              <a:rPr lang="en-US" b="1" u="sng" dirty="0">
                <a:solidFill>
                  <a:schemeClr val="accent1"/>
                </a:solidFill>
              </a:rPr>
              <a:t/>
            </a:r>
            <a:br>
              <a:rPr lang="en-US" b="1" u="sng" dirty="0">
                <a:solidFill>
                  <a:schemeClr val="accent1"/>
                </a:solidFill>
              </a:rPr>
            </a:br>
            <a:r>
              <a:rPr lang="en-US" b="1" u="sng" dirty="0">
                <a:solidFill>
                  <a:schemeClr val="accent1"/>
                </a:solidFill>
              </a:rPr>
              <a:t/>
            </a:r>
            <a:br>
              <a:rPr lang="en-US" b="1" u="sng" dirty="0">
                <a:solidFill>
                  <a:schemeClr val="accent1"/>
                </a:solidFill>
              </a:rPr>
            </a:br>
            <a:endParaRPr lang="en-US" dirty="0"/>
          </a:p>
        </p:txBody>
      </p:sp>
      <p:sp>
        <p:nvSpPr>
          <p:cNvPr id="17412" name="Rectangle 4"/>
          <p:cNvSpPr>
            <a:spLocks noChangeArrowheads="1"/>
          </p:cNvSpPr>
          <p:nvPr/>
        </p:nvSpPr>
        <p:spPr bwMode="auto">
          <a:xfrm>
            <a:off x="3282950" y="12065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ext Box 2"/>
          <p:cNvSpPr txBox="1">
            <a:spLocks noChangeArrowheads="1"/>
          </p:cNvSpPr>
          <p:nvPr/>
        </p:nvSpPr>
        <p:spPr bwMode="auto">
          <a:xfrm>
            <a:off x="304800" y="304800"/>
            <a:ext cx="853440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CIO View</a:t>
            </a:r>
            <a:endParaRPr lang="en-US" sz="3200" u="sng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Request and review</a:t>
            </a:r>
            <a:r>
              <a:rPr lang="en-US" sz="3200"/>
              <a:t> System Accounts and </a:t>
            </a:r>
          </a:p>
          <a:p>
            <a:r>
              <a:rPr lang="en-US" sz="3200"/>
              <a:t>    Audit records.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Modify System/System Function:  </a:t>
            </a:r>
          </a:p>
          <a:p>
            <a:r>
              <a:rPr lang="en-US" sz="3200"/>
              <a:t>    </a:t>
            </a:r>
            <a:r>
              <a:rPr lang="en-US" sz="3200" u="sng">
                <a:solidFill>
                  <a:schemeClr val="accent1"/>
                </a:solidFill>
              </a:rPr>
              <a:t>Order</a:t>
            </a:r>
            <a:r>
              <a:rPr lang="en-US" sz="3200"/>
              <a:t> new Function Units from Vendor, or</a:t>
            </a:r>
          </a:p>
          <a:p>
            <a:r>
              <a:rPr lang="en-US" sz="3200"/>
              <a:t>    </a:t>
            </a:r>
            <a:r>
              <a:rPr lang="en-US" sz="3200" u="sng">
                <a:solidFill>
                  <a:schemeClr val="accent1"/>
                </a:solidFill>
              </a:rPr>
              <a:t>Contact</a:t>
            </a:r>
            <a:r>
              <a:rPr lang="en-US" sz="3200"/>
              <a:t> Vendor representative to enter new </a:t>
            </a:r>
          </a:p>
          <a:p>
            <a:r>
              <a:rPr lang="en-US" sz="3200"/>
              <a:t>     function code into System Unit ROMs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Authorize </a:t>
            </a:r>
            <a:r>
              <a:rPr lang="en-US" sz="3200"/>
              <a:t>entry of new Security Check Sum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Establish and maintain</a:t>
            </a:r>
            <a:r>
              <a:rPr lang="en-US" sz="3200"/>
              <a:t> the Classification </a:t>
            </a:r>
          </a:p>
          <a:p>
            <a:r>
              <a:rPr lang="en-US" sz="3200"/>
              <a:t>    Structure for the Data, Information, </a:t>
            </a:r>
          </a:p>
          <a:p>
            <a:r>
              <a:rPr lang="en-US" sz="3200"/>
              <a:t>    and Applications networks. 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Specify Enterprise Information System</a:t>
            </a:r>
            <a:r>
              <a:rPr lang="en-US" sz="3200"/>
              <a:t> </a:t>
            </a:r>
          </a:p>
          <a:p>
            <a:r>
              <a:rPr lang="en-US" sz="3200"/>
              <a:t>    structure and performance requirements.   </a:t>
            </a:r>
          </a:p>
          <a:p>
            <a:endParaRPr lang="en-US" sz="3200" u="sng">
              <a:solidFill>
                <a:schemeClr val="accent1"/>
              </a:solidFill>
            </a:endParaRPr>
          </a:p>
        </p:txBody>
      </p:sp>
      <p:sp>
        <p:nvSpPr>
          <p:cNvPr id="18436" name="Rectangle 4"/>
          <p:cNvSpPr>
            <a:spLocks noChangeArrowheads="1"/>
          </p:cNvSpPr>
          <p:nvPr/>
        </p:nvSpPr>
        <p:spPr bwMode="auto">
          <a:xfrm>
            <a:off x="3282950" y="120650"/>
            <a:ext cx="2096023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600" dirty="0" smtClean="0"/>
              <a:t> </a:t>
            </a:r>
            <a:endParaRPr lang="en-US" sz="3600" dirty="0"/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2"/>
          <p:cNvSpPr txBox="1">
            <a:spLocks noChangeArrowheads="1"/>
          </p:cNvSpPr>
          <p:nvPr/>
        </p:nvSpPr>
        <p:spPr bwMode="auto">
          <a:xfrm>
            <a:off x="381000" y="139700"/>
            <a:ext cx="85344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>
                <a:solidFill>
                  <a:schemeClr val="accent1"/>
                </a:solidFill>
              </a:rPr>
              <a:t>                            </a:t>
            </a:r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r>
              <a:rPr lang="en-US" sz="3200" u="sng" dirty="0" smtClean="0">
                <a:solidFill>
                  <a:schemeClr val="accent1"/>
                </a:solidFill>
              </a:rPr>
              <a:t> </a:t>
            </a:r>
            <a:endParaRPr lang="en-US" sz="3200" u="sng" dirty="0">
              <a:solidFill>
                <a:schemeClr val="accent1"/>
              </a:solidFill>
            </a:endParaRPr>
          </a:p>
          <a:p>
            <a:r>
              <a:rPr lang="en-US" sz="3200" u="sng" dirty="0">
                <a:solidFill>
                  <a:schemeClr val="accent1"/>
                </a:solidFill>
              </a:rPr>
              <a:t>Application Designer View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</a:t>
            </a:r>
            <a:r>
              <a:rPr lang="en-US" sz="3200" u="sng" dirty="0">
                <a:solidFill>
                  <a:schemeClr val="accent1"/>
                </a:solidFill>
              </a:rPr>
              <a:t>Create Specification</a:t>
            </a:r>
            <a:r>
              <a:rPr lang="en-US" sz="3200" dirty="0"/>
              <a:t> of Application Output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</a:t>
            </a:r>
            <a:r>
              <a:rPr lang="en-US" sz="3200" u="sng" dirty="0">
                <a:solidFill>
                  <a:schemeClr val="accent1"/>
                </a:solidFill>
              </a:rPr>
              <a:t>Create Specification</a:t>
            </a:r>
            <a:r>
              <a:rPr lang="en-US" sz="3200" dirty="0"/>
              <a:t> of Data/Information </a:t>
            </a:r>
          </a:p>
          <a:p>
            <a:r>
              <a:rPr lang="en-US" sz="3200" dirty="0"/>
              <a:t>    Element inputs, with reliability and accuracy </a:t>
            </a:r>
          </a:p>
          <a:p>
            <a:r>
              <a:rPr lang="en-US" sz="3200" dirty="0"/>
              <a:t>    requirement statements. 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</a:t>
            </a:r>
            <a:r>
              <a:rPr lang="en-US" sz="3200" u="sng" dirty="0">
                <a:solidFill>
                  <a:schemeClr val="accent1"/>
                </a:solidFill>
              </a:rPr>
              <a:t>Specify algorithm</a:t>
            </a:r>
            <a:r>
              <a:rPr lang="en-US" sz="3200" dirty="0"/>
              <a:t> or process to implement  </a:t>
            </a:r>
          </a:p>
          <a:p>
            <a:r>
              <a:rPr lang="en-US" sz="3200" dirty="0"/>
              <a:t>    application, in normal business terms.</a:t>
            </a:r>
          </a:p>
          <a:p>
            <a:r>
              <a:rPr lang="en-US" sz="3200" u="sng" dirty="0">
                <a:solidFill>
                  <a:schemeClr val="accent1"/>
                </a:solidFill>
              </a:rPr>
              <a:t>o</a:t>
            </a:r>
            <a:r>
              <a:rPr lang="en-US" sz="3200" dirty="0"/>
              <a:t>  </a:t>
            </a:r>
            <a:r>
              <a:rPr lang="en-US" sz="3200" u="sng" dirty="0">
                <a:solidFill>
                  <a:schemeClr val="accent1"/>
                </a:solidFill>
              </a:rPr>
              <a:t>Graphically select and connect</a:t>
            </a:r>
            <a:r>
              <a:rPr lang="en-US" sz="3200" dirty="0"/>
              <a:t> System </a:t>
            </a:r>
          </a:p>
          <a:p>
            <a:r>
              <a:rPr lang="en-US" sz="3200" dirty="0"/>
              <a:t>    Function Modules (</a:t>
            </a:r>
            <a:r>
              <a:rPr lang="en-US" sz="3200" u="sng" dirty="0"/>
              <a:t>note</a:t>
            </a:r>
            <a:r>
              <a:rPr lang="en-US" sz="3200" dirty="0"/>
              <a:t>) and existing </a:t>
            </a:r>
          </a:p>
          <a:p>
            <a:r>
              <a:rPr lang="en-US" sz="3200" dirty="0"/>
              <a:t>    Application Components to construct the </a:t>
            </a:r>
          </a:p>
          <a:p>
            <a:r>
              <a:rPr lang="en-US" sz="3200" dirty="0"/>
              <a:t>    application process.    </a:t>
            </a:r>
          </a:p>
          <a:p>
            <a:endParaRPr lang="en-US" sz="32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ext Box 2"/>
          <p:cNvSpPr txBox="1">
            <a:spLocks noChangeArrowheads="1"/>
          </p:cNvSpPr>
          <p:nvPr/>
        </p:nvSpPr>
        <p:spPr bwMode="auto">
          <a:xfrm>
            <a:off x="609600" y="1343025"/>
            <a:ext cx="85344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Application Designer View</a:t>
            </a:r>
          </a:p>
          <a:p>
            <a:endParaRPr lang="en-US" sz="3200" u="sng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Run</a:t>
            </a:r>
            <a:r>
              <a:rPr lang="en-US" sz="3200"/>
              <a:t> the Application prototype on a </a:t>
            </a:r>
          </a:p>
          <a:p>
            <a:r>
              <a:rPr lang="en-US" sz="3200"/>
              <a:t>    separate </a:t>
            </a:r>
            <a:r>
              <a:rPr lang="en-US" sz="3200" u="sng">
                <a:solidFill>
                  <a:schemeClr val="accent1"/>
                </a:solidFill>
              </a:rPr>
              <a:t>Test Facility</a:t>
            </a:r>
            <a:r>
              <a:rPr lang="en-US" sz="3200"/>
              <a:t> to confirm result </a:t>
            </a:r>
          </a:p>
          <a:p>
            <a:r>
              <a:rPr lang="en-US" sz="3200"/>
              <a:t>    is to Specification.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Obtain authorization</a:t>
            </a:r>
            <a:r>
              <a:rPr lang="en-US" sz="3200"/>
              <a:t> from C.I.O. to    </a:t>
            </a:r>
          </a:p>
          <a:p>
            <a:r>
              <a:rPr lang="en-US" sz="3200"/>
              <a:t>     enter the application into the System.</a:t>
            </a:r>
          </a:p>
          <a:p>
            <a:endParaRPr lang="en-US" sz="3200" u="sng">
              <a:solidFill>
                <a:schemeClr val="accent1"/>
              </a:solidFill>
            </a:endParaRPr>
          </a:p>
        </p:txBody>
      </p:sp>
      <p:sp>
        <p:nvSpPr>
          <p:cNvPr id="21509" name="Rectangle 5"/>
          <p:cNvSpPr>
            <a:spLocks noChangeArrowheads="1"/>
          </p:cNvSpPr>
          <p:nvPr/>
        </p:nvSpPr>
        <p:spPr bwMode="auto">
          <a:xfrm>
            <a:off x="3352800" y="381000"/>
            <a:ext cx="19806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endParaRPr lang="en-US" sz="36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Text Box 2"/>
          <p:cNvSpPr txBox="1">
            <a:spLocks noChangeArrowheads="1"/>
          </p:cNvSpPr>
          <p:nvPr/>
        </p:nvSpPr>
        <p:spPr bwMode="auto">
          <a:xfrm>
            <a:off x="457200" y="1343025"/>
            <a:ext cx="8534400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200"/>
              <a:t>Some Performance Estimates of </a:t>
            </a:r>
            <a:r>
              <a:rPr lang="en-US" sz="3200" u="sng">
                <a:solidFill>
                  <a:schemeClr val="accent1"/>
                </a:solidFill>
              </a:rPr>
              <a:t> </a:t>
            </a:r>
          </a:p>
          <a:p>
            <a:pPr algn="ctr"/>
            <a:r>
              <a:rPr lang="en-US" sz="3200" u="sng"/>
              <a:t>O-T-S </a:t>
            </a:r>
            <a:r>
              <a:rPr lang="en-US" sz="3200" u="sng">
                <a:solidFill>
                  <a:schemeClr val="accent1"/>
                </a:solidFill>
              </a:rPr>
              <a:t>ALTOPS </a:t>
            </a:r>
            <a:r>
              <a:rPr lang="en-US" sz="3200"/>
              <a:t>(10 teraOp)</a:t>
            </a:r>
          </a:p>
          <a:p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/>
              <a:t>Matrix multiplication, conventional method,</a:t>
            </a:r>
          </a:p>
          <a:p>
            <a:r>
              <a:rPr lang="en-US" sz="3200"/>
              <a:t>    (assume 10,000 of chips are pipelined   </a:t>
            </a:r>
          </a:p>
          <a:p>
            <a:r>
              <a:rPr lang="en-US" sz="3200"/>
              <a:t>    multipliers): For a 10,000x10,000x100 </a:t>
            </a:r>
          </a:p>
          <a:p>
            <a:r>
              <a:rPr lang="en-US" sz="3200"/>
              <a:t>    model: Single plane, 10  20 ms.</a:t>
            </a:r>
          </a:p>
          <a:p>
            <a:r>
              <a:rPr lang="en-US" sz="3200"/>
              <a:t>                 Total model, 10 to 20 sec.   </a:t>
            </a:r>
          </a:p>
          <a:p>
            <a:endParaRPr lang="en-US" sz="3200"/>
          </a:p>
          <a:p>
            <a:endParaRPr lang="en-US" sz="3200" u="sng">
              <a:solidFill>
                <a:schemeClr val="accent1"/>
              </a:solidFill>
            </a:endParaRPr>
          </a:p>
        </p:txBody>
      </p:sp>
      <p:sp>
        <p:nvSpPr>
          <p:cNvPr id="63491" name="Rectangle 3"/>
          <p:cNvSpPr>
            <a:spLocks noChangeArrowheads="1"/>
          </p:cNvSpPr>
          <p:nvPr/>
        </p:nvSpPr>
        <p:spPr bwMode="auto">
          <a:xfrm>
            <a:off x="3352800" y="381000"/>
            <a:ext cx="263912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ALTOTOPS</a:t>
            </a:r>
            <a:endParaRPr lang="en-US" sz="36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Text Box 2"/>
          <p:cNvSpPr txBox="1">
            <a:spLocks noChangeArrowheads="1"/>
          </p:cNvSpPr>
          <p:nvPr/>
        </p:nvSpPr>
        <p:spPr bwMode="auto">
          <a:xfrm>
            <a:off x="609600" y="838200"/>
            <a:ext cx="85344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/>
              <a:t>Second Generation, (Wafer Scale integration) </a:t>
            </a:r>
            <a:r>
              <a:rPr lang="en-US" sz="3200" u="sng">
                <a:solidFill>
                  <a:schemeClr val="accent1"/>
                </a:solidFill>
              </a:rPr>
              <a:t>ALTOPS  (3.5 PetaOps)</a:t>
            </a:r>
            <a:endParaRPr lang="en-US" sz="3200"/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/>
              <a:t>Matrix multiplication, conventional method,</a:t>
            </a:r>
          </a:p>
          <a:p>
            <a:r>
              <a:rPr lang="en-US" sz="3200"/>
              <a:t>    (assume 20,000 of chips are pipelined   </a:t>
            </a:r>
          </a:p>
          <a:p>
            <a:r>
              <a:rPr lang="en-US" sz="3200"/>
              <a:t>    multipliers): For a 10,000x10,000x100 </a:t>
            </a:r>
          </a:p>
          <a:p>
            <a:r>
              <a:rPr lang="en-US" sz="3200"/>
              <a:t>    model: Single plane, 1 to 2 ms.</a:t>
            </a:r>
          </a:p>
          <a:p>
            <a:r>
              <a:rPr lang="en-US" sz="3200"/>
              <a:t>                 Total model, 1 to 2 sec.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Note that due to the simple interconnections</a:t>
            </a:r>
          </a:p>
          <a:p>
            <a:r>
              <a:rPr lang="en-US" sz="3200"/>
              <a:t>    of the </a:t>
            </a:r>
            <a:r>
              <a:rPr lang="en-US" sz="3200" u="sng">
                <a:solidFill>
                  <a:schemeClr val="accent1"/>
                </a:solidFill>
              </a:rPr>
              <a:t>ALTOPS</a:t>
            </a:r>
            <a:r>
              <a:rPr lang="en-US" sz="3200"/>
              <a:t> architecture, “Wafer Scale”</a:t>
            </a:r>
          </a:p>
          <a:p>
            <a:r>
              <a:rPr lang="en-US" sz="3200"/>
              <a:t>    integration is feasible.  </a:t>
            </a:r>
          </a:p>
          <a:p>
            <a:endParaRPr lang="en-US" sz="3200" u="sng">
              <a:solidFill>
                <a:schemeClr val="accent1"/>
              </a:solidFill>
            </a:endParaRPr>
          </a:p>
        </p:txBody>
      </p:sp>
      <p:sp>
        <p:nvSpPr>
          <p:cNvPr id="64515" name="Rectangle 3"/>
          <p:cNvSpPr>
            <a:spLocks noChangeArrowheads="1"/>
          </p:cNvSpPr>
          <p:nvPr/>
        </p:nvSpPr>
        <p:spPr bwMode="auto">
          <a:xfrm>
            <a:off x="3352800" y="152400"/>
            <a:ext cx="22860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endParaRPr lang="en-US" sz="36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Text Box 2"/>
          <p:cNvSpPr txBox="1">
            <a:spLocks noChangeArrowheads="1"/>
          </p:cNvSpPr>
          <p:nvPr/>
        </p:nvSpPr>
        <p:spPr bwMode="auto">
          <a:xfrm>
            <a:off x="381000" y="917575"/>
            <a:ext cx="8534400" cy="6915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/>
              <a:t>Second Generation, (Wafer Scale integration) </a:t>
            </a:r>
            <a:r>
              <a:rPr lang="en-US" sz="3200" u="sng">
                <a:solidFill>
                  <a:schemeClr val="accent1"/>
                </a:solidFill>
              </a:rPr>
              <a:t>ALTOPS  (3.5 PetaOps)</a:t>
            </a:r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Davis (Ref. 2) Referring to CERN experience</a:t>
            </a:r>
          </a:p>
          <a:p>
            <a:r>
              <a:rPr lang="en-US" sz="3200"/>
              <a:t>    and subsequent publications points out that </a:t>
            </a:r>
          </a:p>
          <a:p>
            <a:r>
              <a:rPr lang="en-US" sz="3200"/>
              <a:t>    conventional parallel machines tend to  </a:t>
            </a:r>
          </a:p>
          <a:p>
            <a:r>
              <a:rPr lang="en-US" sz="3200"/>
              <a:t>    operate at about 10% rated peak rate </a:t>
            </a:r>
          </a:p>
          <a:p>
            <a:r>
              <a:rPr lang="en-US" sz="3200"/>
              <a:t>    due to fitting the algorithm to the single</a:t>
            </a:r>
          </a:p>
          <a:p>
            <a:r>
              <a:rPr lang="en-US" sz="3200"/>
              <a:t>    instruction, multiple device architecture. </a:t>
            </a:r>
          </a:p>
          <a:p>
            <a:r>
              <a:rPr lang="en-US" sz="3200"/>
              <a:t>    Massively Concurrent Machines (</a:t>
            </a:r>
            <a:r>
              <a:rPr lang="en-US" sz="3200" u="sng">
                <a:solidFill>
                  <a:schemeClr val="accent1"/>
                </a:solidFill>
              </a:rPr>
              <a:t>ALTOPS</a:t>
            </a:r>
            <a:r>
              <a:rPr lang="en-US" sz="3200"/>
              <a:t>) </a:t>
            </a:r>
          </a:p>
          <a:p>
            <a:r>
              <a:rPr lang="en-US" sz="3200"/>
              <a:t>    overcome this problem and operate at high</a:t>
            </a:r>
          </a:p>
          <a:p>
            <a:r>
              <a:rPr lang="en-US" sz="3200"/>
              <a:t>    efficiency on any class of problem.     </a:t>
            </a:r>
          </a:p>
          <a:p>
            <a:endParaRPr lang="en-US" sz="3200"/>
          </a:p>
          <a:p>
            <a:endParaRPr lang="en-US" sz="3200"/>
          </a:p>
          <a:p>
            <a:endParaRPr lang="en-US" sz="3200" u="sng">
              <a:solidFill>
                <a:schemeClr val="accent1"/>
              </a:solidFill>
            </a:endParaRPr>
          </a:p>
        </p:txBody>
      </p:sp>
      <p:sp>
        <p:nvSpPr>
          <p:cNvPr id="65539" name="Rectangle 3"/>
          <p:cNvSpPr>
            <a:spLocks noChangeArrowheads="1"/>
          </p:cNvSpPr>
          <p:nvPr/>
        </p:nvSpPr>
        <p:spPr bwMode="auto">
          <a:xfrm>
            <a:off x="3352800" y="228600"/>
            <a:ext cx="1980607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endParaRPr lang="en-US" sz="36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ChangeArrowheads="1"/>
          </p:cNvSpPr>
          <p:nvPr/>
        </p:nvSpPr>
        <p:spPr bwMode="auto">
          <a:xfrm>
            <a:off x="762000" y="533400"/>
            <a:ext cx="7924800" cy="563231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dirty="0"/>
              <a:t>We examine </a:t>
            </a:r>
            <a:r>
              <a:rPr lang="en-US" sz="3600" u="sng" dirty="0" smtClean="0">
                <a:solidFill>
                  <a:schemeClr val="accent1"/>
                </a:solidFill>
              </a:rPr>
              <a:t>ALTOPS, </a:t>
            </a:r>
            <a:r>
              <a:rPr lang="en-US" sz="3600" dirty="0"/>
              <a:t>an architecture which is totally new to Information Processing, but which has been </a:t>
            </a:r>
            <a:r>
              <a:rPr lang="en-US" sz="3600" u="sng" dirty="0"/>
              <a:t>used</a:t>
            </a:r>
            <a:r>
              <a:rPr lang="en-US" sz="3600" dirty="0"/>
              <a:t> by manufacturing since the beginning of the industrial revolution, to produce </a:t>
            </a:r>
          </a:p>
          <a:p>
            <a:r>
              <a:rPr lang="en-US" sz="3600" dirty="0"/>
              <a:t>       o </a:t>
            </a:r>
            <a:r>
              <a:rPr lang="en-US" sz="3600" u="sng" dirty="0">
                <a:solidFill>
                  <a:schemeClr val="accent1"/>
                </a:solidFill>
              </a:rPr>
              <a:t>High quality products</a:t>
            </a:r>
            <a:r>
              <a:rPr lang="en-US" sz="3600" dirty="0"/>
              <a:t> </a:t>
            </a:r>
          </a:p>
          <a:p>
            <a:r>
              <a:rPr lang="en-US" sz="3600" dirty="0"/>
              <a:t>                          at </a:t>
            </a:r>
          </a:p>
          <a:p>
            <a:r>
              <a:rPr lang="en-US" sz="3600" dirty="0"/>
              <a:t>       o </a:t>
            </a:r>
            <a:r>
              <a:rPr lang="en-US" sz="3600" u="sng" dirty="0">
                <a:solidFill>
                  <a:schemeClr val="accent1"/>
                </a:solidFill>
              </a:rPr>
              <a:t>High rates and low cost.</a:t>
            </a:r>
            <a:endParaRPr lang="en-US" sz="2800" dirty="0"/>
          </a:p>
          <a:p>
            <a:r>
              <a:rPr lang="en-US" sz="3600" dirty="0"/>
              <a:t>And can be and often is </a:t>
            </a:r>
          </a:p>
          <a:p>
            <a:r>
              <a:rPr lang="en-US" sz="3600" dirty="0"/>
              <a:t>           </a:t>
            </a:r>
            <a:r>
              <a:rPr lang="en-US" sz="3600" u="sng" dirty="0">
                <a:solidFill>
                  <a:srgbClr val="FF3300"/>
                </a:solidFill>
              </a:rPr>
              <a:t>totally mechanized</a:t>
            </a:r>
            <a:endParaRPr lang="en-US" sz="2800" dirty="0"/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ChangeArrowheads="1"/>
          </p:cNvSpPr>
          <p:nvPr/>
        </p:nvSpPr>
        <p:spPr bwMode="auto">
          <a:xfrm>
            <a:off x="533400" y="457200"/>
            <a:ext cx="7775575" cy="4965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   (Note)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Hardware Function Modules</a:t>
            </a:r>
            <a:r>
              <a:rPr lang="en-US" sz="3200"/>
              <a:t> include: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Standard arithmetic and logic functions </a:t>
            </a:r>
          </a:p>
          <a:p>
            <a:r>
              <a:rPr lang="en-US" sz="3200"/>
              <a:t>    capable of assembly into any algorithm.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Applications or Application components</a:t>
            </a:r>
          </a:p>
          <a:p>
            <a:r>
              <a:rPr lang="en-US" sz="3200"/>
              <a:t>    specific to various classes of business</a:t>
            </a:r>
          </a:p>
          <a:p>
            <a:r>
              <a:rPr lang="en-US" sz="3200"/>
              <a:t>    or enterprise.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Standard accounting and audit functions.</a:t>
            </a:r>
          </a:p>
          <a:p>
            <a:r>
              <a:rPr lang="en-US" sz="3200"/>
              <a:t>      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Rectangle 2"/>
          <p:cNvSpPr>
            <a:spLocks noChangeArrowheads="1"/>
          </p:cNvSpPr>
          <p:nvPr/>
        </p:nvSpPr>
        <p:spPr bwMode="auto">
          <a:xfrm>
            <a:off x="825500" y="381000"/>
            <a:ext cx="7327900" cy="5940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/>
              <a:t> References include but are not limited to</a:t>
            </a:r>
          </a:p>
          <a:p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Jones, Capers</a:t>
            </a:r>
          </a:p>
          <a:p>
            <a:endParaRPr lang="en-US" sz="3200" u="sng">
              <a:solidFill>
                <a:schemeClr val="accent1"/>
              </a:solidFill>
            </a:endParaRP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Davis, Dr. Edward W.</a:t>
            </a:r>
          </a:p>
          <a:p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Kendall, Robert  </a:t>
            </a:r>
          </a:p>
          <a:p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Edwards, Nathen P.  </a:t>
            </a:r>
          </a:p>
          <a:p>
            <a:endParaRPr lang="en-US" sz="3200"/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Kendall, Robert C., Lamb, Estol C.</a:t>
            </a:r>
          </a:p>
          <a:p>
            <a:endParaRPr lang="en-US" sz="320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1524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/>
            </a:r>
            <a:br>
              <a:rPr lang="en-US" b="1">
                <a:solidFill>
                  <a:srgbClr val="FF3300"/>
                </a:solidFill>
              </a:rPr>
            </a:br>
            <a:endParaRPr lang="en-US"/>
          </a:p>
        </p:txBody>
      </p:sp>
      <p:sp>
        <p:nvSpPr>
          <p:cNvPr id="5017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81000" y="1600200"/>
            <a:ext cx="8305800" cy="4114800"/>
          </a:xfrm>
        </p:spPr>
        <p:txBody>
          <a:bodyPr/>
          <a:lstStyle/>
          <a:p>
            <a:endParaRPr lang="en-US" b="1"/>
          </a:p>
          <a:p>
            <a:endParaRPr lang="en-US" b="1"/>
          </a:p>
        </p:txBody>
      </p:sp>
      <p:sp>
        <p:nvSpPr>
          <p:cNvPr id="50180" name="Rectangle 4"/>
          <p:cNvSpPr>
            <a:spLocks noChangeArrowheads="1"/>
          </p:cNvSpPr>
          <p:nvPr/>
        </p:nvSpPr>
        <p:spPr bwMode="auto">
          <a:xfrm>
            <a:off x="533400" y="1752600"/>
            <a:ext cx="83058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buFontTx/>
              <a:buChar char="•"/>
            </a:pPr>
            <a:endParaRPr lang="en-US" sz="3200"/>
          </a:p>
        </p:txBody>
      </p:sp>
      <p:sp>
        <p:nvSpPr>
          <p:cNvPr id="50181" name="Rectangle 5"/>
          <p:cNvSpPr>
            <a:spLocks noChangeArrowheads="1"/>
          </p:cNvSpPr>
          <p:nvPr/>
        </p:nvSpPr>
        <p:spPr bwMode="auto">
          <a:xfrm>
            <a:off x="914400" y="1295400"/>
            <a:ext cx="7696200" cy="944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endParaRPr lang="en-US" sz="3200"/>
          </a:p>
          <a:p>
            <a:endParaRPr lang="en-US" sz="2400"/>
          </a:p>
        </p:txBody>
      </p:sp>
      <p:sp>
        <p:nvSpPr>
          <p:cNvPr id="50182" name="Rectangle 6"/>
          <p:cNvSpPr>
            <a:spLocks noChangeArrowheads="1"/>
          </p:cNvSpPr>
          <p:nvPr/>
        </p:nvSpPr>
        <p:spPr bwMode="auto">
          <a:xfrm>
            <a:off x="838200" y="533400"/>
            <a:ext cx="74676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/>
            <a:r>
              <a:rPr lang="en-US" sz="3600" u="sng" dirty="0" smtClean="0">
                <a:solidFill>
                  <a:schemeClr val="accent1"/>
                </a:solidFill>
              </a:rPr>
              <a:t>ALTOPS</a:t>
            </a:r>
            <a:endParaRPr lang="en-US" sz="3600" dirty="0">
              <a:solidFill>
                <a:srgbClr val="FF3300"/>
              </a:solidFill>
            </a:endParaRPr>
          </a:p>
          <a:p>
            <a:r>
              <a:rPr lang="en-US" sz="3600" dirty="0">
                <a:solidFill>
                  <a:srgbClr val="FF3300"/>
                </a:solidFill>
              </a:rPr>
              <a:t>A new Data Processing  Architecture</a:t>
            </a:r>
            <a:endParaRPr lang="en-US" dirty="0">
              <a:solidFill>
                <a:srgbClr val="FF3300"/>
              </a:solidFill>
            </a:endParaRPr>
          </a:p>
        </p:txBody>
      </p:sp>
      <p:sp>
        <p:nvSpPr>
          <p:cNvPr id="50183" name="Rectangle 7"/>
          <p:cNvSpPr>
            <a:spLocks noChangeArrowheads="1"/>
          </p:cNvSpPr>
          <p:nvPr/>
        </p:nvSpPr>
        <p:spPr bwMode="auto">
          <a:xfrm>
            <a:off x="762000" y="1981200"/>
            <a:ext cx="7848600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Using 100,000 or more</a:t>
            </a:r>
            <a:r>
              <a:rPr lang="en-US" sz="3200"/>
              <a:t>  </a:t>
            </a:r>
            <a:r>
              <a:rPr lang="en-US" sz="3200" u="sng"/>
              <a:t>Simple </a:t>
            </a:r>
            <a:r>
              <a:rPr lang="en-US" sz="3200"/>
              <a:t> </a:t>
            </a:r>
          </a:p>
          <a:p>
            <a:r>
              <a:rPr lang="en-US" sz="3200"/>
              <a:t>    Processing Modules </a:t>
            </a:r>
            <a:r>
              <a:rPr lang="en-US" sz="3200" u="sng"/>
              <a:t>simply connected</a:t>
            </a:r>
            <a:endParaRPr lang="en-US" sz="3200"/>
          </a:p>
          <a:p>
            <a:r>
              <a:rPr lang="en-US" sz="3200"/>
              <a:t>    (in different locations if desired) - - -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Running at nanosecond rates</a:t>
            </a:r>
            <a:r>
              <a:rPr lang="en-US" sz="3200"/>
              <a:t>,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Concurrently</a:t>
            </a:r>
            <a:r>
              <a:rPr lang="en-US" sz="3200"/>
              <a:t> on any number and mix</a:t>
            </a:r>
          </a:p>
          <a:p>
            <a:r>
              <a:rPr lang="en-US" sz="3200"/>
              <a:t>    of application types, producing --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>
                <a:solidFill>
                  <a:schemeClr val="accent1"/>
                </a:solidFill>
              </a:rPr>
              <a:t>  </a:t>
            </a:r>
            <a:r>
              <a:rPr lang="en-US" sz="3200" u="sng">
                <a:solidFill>
                  <a:schemeClr val="accent1"/>
                </a:solidFill>
              </a:rPr>
              <a:t>Certifiably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r>
              <a:rPr lang="en-US" sz="3200" u="sng">
                <a:solidFill>
                  <a:schemeClr val="accent1"/>
                </a:solidFill>
              </a:rPr>
              <a:t>Correct</a:t>
            </a:r>
            <a:r>
              <a:rPr lang="en-US" sz="3200">
                <a:solidFill>
                  <a:schemeClr val="accent1"/>
                </a:solidFill>
              </a:rPr>
              <a:t> </a:t>
            </a:r>
            <a:r>
              <a:rPr lang="en-US" sz="3200" u="sng">
                <a:solidFill>
                  <a:schemeClr val="accent1"/>
                </a:solidFill>
              </a:rPr>
              <a:t>Results</a:t>
            </a:r>
            <a:r>
              <a:rPr lang="en-US" sz="3200"/>
              <a:t> produced at  </a:t>
            </a:r>
          </a:p>
          <a:p>
            <a:r>
              <a:rPr lang="en-US" sz="3200"/>
              <a:t>    rates of </a:t>
            </a:r>
            <a:r>
              <a:rPr lang="en-US" sz="3200">
                <a:solidFill>
                  <a:srgbClr val="FF3300"/>
                </a:solidFill>
              </a:rPr>
              <a:t>100,000 to 1,000,000</a:t>
            </a:r>
            <a:r>
              <a:rPr lang="en-US" sz="3200"/>
              <a:t>  per second.</a:t>
            </a:r>
            <a:r>
              <a:rPr lang="en-US" sz="3200" u="sng">
                <a:solidFill>
                  <a:schemeClr val="accent1"/>
                </a:solidFill>
              </a:rPr>
              <a:t> 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762000"/>
            <a:ext cx="7772400" cy="1143000"/>
          </a:xfrm>
        </p:spPr>
        <p:txBody>
          <a:bodyPr/>
          <a:lstStyle/>
          <a:p>
            <a:pPr algn="l"/>
            <a:r>
              <a:rPr lang="en-US" sz="4000" b="1" u="sng">
                <a:solidFill>
                  <a:schemeClr val="accent1"/>
                </a:solidFill>
              </a:rPr>
              <a:t>Efficiency for Business</a:t>
            </a:r>
            <a:endParaRPr lang="en-US"/>
          </a:p>
        </p:txBody>
      </p:sp>
      <p:sp>
        <p:nvSpPr>
          <p:cNvPr id="36867" name="Text Box 3"/>
          <p:cNvSpPr txBox="1">
            <a:spLocks noChangeArrowheads="1"/>
          </p:cNvSpPr>
          <p:nvPr/>
        </p:nvSpPr>
        <p:spPr bwMode="auto">
          <a:xfrm>
            <a:off x="609600" y="1676400"/>
            <a:ext cx="8220075" cy="54530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 </a:t>
            </a:r>
            <a:r>
              <a:rPr lang="en-US" sz="3200"/>
              <a:t> I. S. responsiveness.  New applications  </a:t>
            </a:r>
          </a:p>
          <a:p>
            <a:r>
              <a:rPr lang="en-US" sz="3200"/>
              <a:t>    running in </a:t>
            </a:r>
            <a:r>
              <a:rPr lang="en-US" sz="3200">
                <a:solidFill>
                  <a:srgbClr val="FF3300"/>
                </a:solidFill>
              </a:rPr>
              <a:t>hours or a few weeks</a:t>
            </a:r>
            <a:r>
              <a:rPr lang="en-US" sz="3200"/>
              <a:t>.     </a:t>
            </a:r>
          </a:p>
          <a:p>
            <a:r>
              <a:rPr lang="en-US" sz="3200"/>
              <a:t>    </a:t>
            </a:r>
            <a:r>
              <a:rPr lang="en-US" sz="3200">
                <a:solidFill>
                  <a:srgbClr val="CC6600"/>
                </a:solidFill>
              </a:rPr>
              <a:t>(</a:t>
            </a:r>
            <a:r>
              <a:rPr lang="en-US" sz="3200" u="sng">
                <a:solidFill>
                  <a:srgbClr val="CC6600"/>
                </a:solidFill>
              </a:rPr>
              <a:t>Now.</a:t>
            </a:r>
            <a:r>
              <a:rPr lang="en-US" sz="3200">
                <a:solidFill>
                  <a:srgbClr val="CC6600"/>
                </a:solidFill>
              </a:rPr>
              <a:t> </a:t>
            </a:r>
            <a:r>
              <a:rPr lang="en-US" sz="3200"/>
              <a:t>average time to develop new   </a:t>
            </a:r>
          </a:p>
          <a:p>
            <a:r>
              <a:rPr lang="en-US" sz="3200"/>
              <a:t>    applications about </a:t>
            </a:r>
            <a:r>
              <a:rPr lang="en-US" sz="3200" u="sng">
                <a:solidFill>
                  <a:srgbClr val="CC6600"/>
                </a:solidFill>
              </a:rPr>
              <a:t>60 months</a:t>
            </a:r>
            <a:r>
              <a:rPr lang="en-US" sz="3200"/>
              <a:t>. (Ref.1))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Results rates </a:t>
            </a:r>
            <a:r>
              <a:rPr lang="en-US" sz="3200">
                <a:solidFill>
                  <a:srgbClr val="FF3300"/>
                </a:solidFill>
              </a:rPr>
              <a:t>100-1000</a:t>
            </a:r>
            <a:r>
              <a:rPr lang="en-US" sz="3200"/>
              <a:t> times faster </a:t>
            </a:r>
          </a:p>
          <a:p>
            <a:r>
              <a:rPr lang="en-US" sz="3200"/>
              <a:t>    on most jobs.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Assured </a:t>
            </a:r>
            <a:r>
              <a:rPr lang="en-US" sz="3200">
                <a:solidFill>
                  <a:srgbClr val="FF3300"/>
                </a:solidFill>
              </a:rPr>
              <a:t>continuous operation</a:t>
            </a:r>
            <a:r>
              <a:rPr lang="en-US" sz="3200"/>
              <a:t>, even during</a:t>
            </a:r>
          </a:p>
          <a:p>
            <a:r>
              <a:rPr lang="en-US" sz="3200"/>
              <a:t>    major system updates.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More efficient, responsive control of</a:t>
            </a:r>
          </a:p>
          <a:p>
            <a:r>
              <a:rPr lang="en-US" sz="3200"/>
              <a:t>    business processes </a:t>
            </a:r>
          </a:p>
          <a:p>
            <a:endParaRPr lang="en-US" sz="3200"/>
          </a:p>
        </p:txBody>
      </p:sp>
      <p:sp>
        <p:nvSpPr>
          <p:cNvPr id="36870" name="Rectangle 6"/>
          <p:cNvSpPr>
            <a:spLocks noChangeArrowheads="1"/>
          </p:cNvSpPr>
          <p:nvPr/>
        </p:nvSpPr>
        <p:spPr bwMode="auto">
          <a:xfrm>
            <a:off x="609600" y="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u="sng" dirty="0">
                <a:solidFill>
                  <a:srgbClr val="FF3300"/>
                </a:solidFill>
              </a:rPr>
              <a:t>BENEFITS OF </a:t>
            </a:r>
            <a:r>
              <a:rPr lang="en-US" u="sng" dirty="0" smtClean="0">
                <a:solidFill>
                  <a:srgbClr val="FF3300"/>
                </a:solidFill>
              </a:rPr>
              <a:t>ALTOPS</a:t>
            </a:r>
            <a:endParaRPr lang="en-US" b="0" dirty="0">
              <a:solidFill>
                <a:schemeClr val="tx2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Rectangle 2"/>
          <p:cNvSpPr>
            <a:spLocks noGrp="1" noChangeArrowheads="1"/>
          </p:cNvSpPr>
          <p:nvPr>
            <p:ph type="title"/>
          </p:nvPr>
        </p:nvSpPr>
        <p:spPr>
          <a:xfrm>
            <a:off x="609600" y="914400"/>
            <a:ext cx="7772400" cy="1143000"/>
          </a:xfrm>
        </p:spPr>
        <p:txBody>
          <a:bodyPr/>
          <a:lstStyle/>
          <a:p>
            <a:pPr algn="l"/>
            <a:r>
              <a:rPr lang="en-US" sz="4000" b="1" u="sng">
                <a:solidFill>
                  <a:schemeClr val="accent1"/>
                </a:solidFill>
              </a:rPr>
              <a:t>Efficiency for Business</a:t>
            </a:r>
            <a:endParaRPr lang="en-US"/>
          </a:p>
        </p:txBody>
      </p:sp>
      <p:sp>
        <p:nvSpPr>
          <p:cNvPr id="52227" name="Text Box 3"/>
          <p:cNvSpPr txBox="1">
            <a:spLocks noChangeArrowheads="1"/>
          </p:cNvSpPr>
          <p:nvPr/>
        </p:nvSpPr>
        <p:spPr bwMode="auto">
          <a:xfrm>
            <a:off x="609600" y="2135188"/>
            <a:ext cx="8220075" cy="39909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 </a:t>
            </a:r>
            <a:r>
              <a:rPr lang="en-US" sz="3200"/>
              <a:t> Automated accounts and audits of all I.S.   </a:t>
            </a:r>
          </a:p>
          <a:p>
            <a:r>
              <a:rPr lang="en-US" sz="3200"/>
              <a:t>    activity. 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Complete model of business Information    </a:t>
            </a:r>
          </a:p>
          <a:p>
            <a:r>
              <a:rPr lang="en-US" sz="3200"/>
              <a:t>    System in I. S. Specifications enables 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Rapid, accurate evaluation of system  </a:t>
            </a:r>
          </a:p>
          <a:p>
            <a:r>
              <a:rPr lang="en-US" sz="3200"/>
              <a:t>    changes.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Rapid, accurate modeling of complex data </a:t>
            </a:r>
          </a:p>
          <a:p>
            <a:r>
              <a:rPr lang="en-US" sz="3200"/>
              <a:t>    and large models.</a:t>
            </a:r>
          </a:p>
        </p:txBody>
      </p:sp>
      <p:sp>
        <p:nvSpPr>
          <p:cNvPr id="52228" name="Rectangle 4"/>
          <p:cNvSpPr>
            <a:spLocks noChangeArrowheads="1"/>
          </p:cNvSpPr>
          <p:nvPr/>
        </p:nvSpPr>
        <p:spPr bwMode="auto">
          <a:xfrm>
            <a:off x="6096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u="sng" dirty="0">
                <a:solidFill>
                  <a:srgbClr val="FF3300"/>
                </a:solidFill>
              </a:rPr>
              <a:t>BENEFITS OF </a:t>
            </a:r>
            <a:r>
              <a:rPr lang="en-US" u="sng" dirty="0" smtClean="0">
                <a:solidFill>
                  <a:srgbClr val="FF3300"/>
                </a:solidFill>
              </a:rPr>
              <a:t> ALTOPS 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762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/>
            </a:r>
            <a:br>
              <a:rPr lang="en-US" b="1">
                <a:solidFill>
                  <a:srgbClr val="FF3300"/>
                </a:solidFill>
              </a:rPr>
            </a:br>
            <a:endParaRPr lang="en-US"/>
          </a:p>
        </p:txBody>
      </p:sp>
      <p:sp>
        <p:nvSpPr>
          <p:cNvPr id="35843" name="Text Box 3"/>
          <p:cNvSpPr txBox="1">
            <a:spLocks noChangeArrowheads="1"/>
          </p:cNvSpPr>
          <p:nvPr/>
        </p:nvSpPr>
        <p:spPr bwMode="auto">
          <a:xfrm>
            <a:off x="457200" y="1143000"/>
            <a:ext cx="8458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u="sng">
                <a:solidFill>
                  <a:schemeClr val="accent1"/>
                </a:solidFill>
              </a:rPr>
              <a:t>Reduces I. S. Cost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600"/>
              <a:t>  </a:t>
            </a:r>
            <a:r>
              <a:rPr lang="en-US" sz="3200"/>
              <a:t>Replaces Programming staff with a few  </a:t>
            </a:r>
          </a:p>
          <a:p>
            <a:r>
              <a:rPr lang="en-US" sz="3200"/>
              <a:t>    MBA’s or experts in the business or </a:t>
            </a:r>
          </a:p>
          <a:p>
            <a:r>
              <a:rPr lang="en-US" sz="3200"/>
              <a:t>    industry.  Typical saving of 80% of I. S. cost.  </a:t>
            </a:r>
          </a:p>
          <a:p>
            <a:r>
              <a:rPr lang="en-US" sz="3200"/>
              <a:t>    (Ref. 1,2)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Saving on average new application, (coded</a:t>
            </a:r>
          </a:p>
          <a:p>
            <a:r>
              <a:rPr lang="en-US" sz="3200"/>
              <a:t>    locally) about $10,000,000 (Ref. 1) </a:t>
            </a:r>
          </a:p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Lower cost for system, cooling, less space.    </a:t>
            </a:r>
          </a:p>
        </p:txBody>
      </p:sp>
      <p:sp>
        <p:nvSpPr>
          <p:cNvPr id="35845" name="Rectangle 5"/>
          <p:cNvSpPr>
            <a:spLocks noChangeArrowheads="1"/>
          </p:cNvSpPr>
          <p:nvPr/>
        </p:nvSpPr>
        <p:spPr bwMode="auto">
          <a:xfrm>
            <a:off x="609600" y="76200"/>
            <a:ext cx="77724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ctr"/>
            <a:r>
              <a:rPr lang="en-US" u="sng" dirty="0">
                <a:solidFill>
                  <a:srgbClr val="FF3300"/>
                </a:solidFill>
              </a:rPr>
              <a:t>BENEFITS OF </a:t>
            </a:r>
            <a:r>
              <a:rPr lang="en-US" u="sng" dirty="0" smtClean="0">
                <a:solidFill>
                  <a:srgbClr val="FF3300"/>
                </a:solidFill>
              </a:rPr>
              <a:t>ALTOPS </a:t>
            </a:r>
            <a:endParaRPr lang="en-US" sz="5400" u="sng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2"/>
          <p:cNvSpPr>
            <a:spLocks noChangeArrowheads="1"/>
          </p:cNvSpPr>
          <p:nvPr/>
        </p:nvSpPr>
        <p:spPr bwMode="auto">
          <a:xfrm>
            <a:off x="685800" y="1171575"/>
            <a:ext cx="7772400" cy="1190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600" u="sng">
                <a:solidFill>
                  <a:schemeClr val="accent1"/>
                </a:solidFill>
              </a:rPr>
              <a:t>Highest Protection</a:t>
            </a:r>
            <a:r>
              <a:rPr lang="en-US" sz="3600"/>
              <a:t> </a:t>
            </a:r>
            <a:r>
              <a:rPr lang="en-US" sz="3600" u="sng">
                <a:solidFill>
                  <a:srgbClr val="CC6600"/>
                </a:solidFill>
              </a:rPr>
              <a:t/>
            </a:r>
            <a:br>
              <a:rPr lang="en-US" sz="3600" u="sng">
                <a:solidFill>
                  <a:srgbClr val="CC6600"/>
                </a:solidFill>
              </a:rPr>
            </a:br>
            <a:endParaRPr lang="en-US" sz="3600" u="sng">
              <a:solidFill>
                <a:srgbClr val="CC6600"/>
              </a:solidFill>
            </a:endParaRPr>
          </a:p>
        </p:txBody>
      </p:sp>
      <p:sp>
        <p:nvSpPr>
          <p:cNvPr id="34819" name="Rectangle 3"/>
          <p:cNvSpPr>
            <a:spLocks noChangeArrowheads="1"/>
          </p:cNvSpPr>
          <p:nvPr/>
        </p:nvSpPr>
        <p:spPr bwMode="auto">
          <a:xfrm>
            <a:off x="1371600" y="76200"/>
            <a:ext cx="6187591" cy="769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u="sng" dirty="0">
                <a:solidFill>
                  <a:srgbClr val="FF3300"/>
                </a:solidFill>
              </a:rPr>
              <a:t>BENEFITS OF </a:t>
            </a:r>
            <a:r>
              <a:rPr lang="en-US" u="sng" dirty="0" smtClean="0">
                <a:solidFill>
                  <a:srgbClr val="FF3300"/>
                </a:solidFill>
              </a:rPr>
              <a:t>ALTOPS</a:t>
            </a:r>
            <a:endParaRPr lang="en-US" sz="2400" b="0" u="sng" dirty="0">
              <a:solidFill>
                <a:srgbClr val="FF3300"/>
              </a:solidFill>
            </a:endParaRPr>
          </a:p>
        </p:txBody>
      </p:sp>
      <p:sp>
        <p:nvSpPr>
          <p:cNvPr id="34820" name="Text Box 4"/>
          <p:cNvSpPr txBox="1">
            <a:spLocks noChangeArrowheads="1"/>
          </p:cNvSpPr>
          <p:nvPr/>
        </p:nvSpPr>
        <p:spPr bwMode="auto">
          <a:xfrm>
            <a:off x="533400" y="2133600"/>
            <a:ext cx="800100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Maximum </a:t>
            </a:r>
            <a:r>
              <a:rPr lang="en-US" sz="3200" u="sng">
                <a:solidFill>
                  <a:schemeClr val="accent1"/>
                </a:solidFill>
              </a:rPr>
              <a:t>Security</a:t>
            </a:r>
            <a:r>
              <a:rPr lang="en-US" sz="3200"/>
              <a:t> and </a:t>
            </a:r>
            <a:r>
              <a:rPr lang="en-US" sz="3200" u="sng">
                <a:solidFill>
                  <a:schemeClr val="accent1"/>
                </a:solidFill>
              </a:rPr>
              <a:t>Privacy</a:t>
            </a:r>
            <a:r>
              <a:rPr lang="en-US" sz="3200"/>
              <a:t> of Data,  </a:t>
            </a:r>
          </a:p>
          <a:p>
            <a:r>
              <a:rPr lang="en-US" sz="3200"/>
              <a:t>    No “Virus”, “Bombs”, “Denial of Service”</a:t>
            </a:r>
          </a:p>
        </p:txBody>
      </p:sp>
      <p:sp>
        <p:nvSpPr>
          <p:cNvPr id="34821" name="Text Box 5"/>
          <p:cNvSpPr txBox="1">
            <a:spLocks noChangeArrowheads="1"/>
          </p:cNvSpPr>
          <p:nvPr/>
        </p:nvSpPr>
        <p:spPr bwMode="auto">
          <a:xfrm>
            <a:off x="542925" y="3200400"/>
            <a:ext cx="7410450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System User</a:t>
            </a:r>
            <a:r>
              <a:rPr lang="en-US" sz="3200"/>
              <a:t> cannot invade or discover </a:t>
            </a:r>
          </a:p>
          <a:p>
            <a:r>
              <a:rPr lang="en-US" sz="3200"/>
              <a:t>    Intellectual Property of job being used.</a:t>
            </a:r>
          </a:p>
          <a:p>
            <a:r>
              <a:rPr lang="en-US" sz="3200"/>
              <a:t>   </a:t>
            </a:r>
          </a:p>
        </p:txBody>
      </p:sp>
      <p:sp>
        <p:nvSpPr>
          <p:cNvPr id="34822" name="Text Box 6"/>
          <p:cNvSpPr txBox="1">
            <a:spLocks noChangeArrowheads="1"/>
          </p:cNvSpPr>
          <p:nvPr/>
        </p:nvSpPr>
        <p:spPr bwMode="auto">
          <a:xfrm>
            <a:off x="533400" y="4267200"/>
            <a:ext cx="7451725" cy="15541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Job design</a:t>
            </a:r>
            <a:r>
              <a:rPr lang="en-US" sz="3200"/>
              <a:t>  owner cannot invade data  </a:t>
            </a:r>
          </a:p>
          <a:p>
            <a:r>
              <a:rPr lang="en-US" sz="3200"/>
              <a:t>     of User.</a:t>
            </a:r>
          </a:p>
          <a:p>
            <a:r>
              <a:rPr lang="en-US" sz="3200"/>
              <a:t>   </a:t>
            </a:r>
            <a:r>
              <a:rPr lang="en-US" sz="3200">
                <a:solidFill>
                  <a:srgbClr val="CC6600"/>
                </a:solidFill>
              </a:rPr>
              <a:t> </a:t>
            </a:r>
          </a:p>
        </p:txBody>
      </p:sp>
      <p:sp>
        <p:nvSpPr>
          <p:cNvPr id="34823" name="Text Box 7"/>
          <p:cNvSpPr txBox="1">
            <a:spLocks noChangeArrowheads="1"/>
          </p:cNvSpPr>
          <p:nvPr/>
        </p:nvSpPr>
        <p:spPr bwMode="auto">
          <a:xfrm>
            <a:off x="533400" y="5257800"/>
            <a:ext cx="8083550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sz="3200" u="sng">
                <a:solidFill>
                  <a:schemeClr val="accent1"/>
                </a:solidFill>
              </a:rPr>
              <a:t>o</a:t>
            </a:r>
            <a:r>
              <a:rPr lang="en-US" sz="3200"/>
              <a:t>  </a:t>
            </a:r>
            <a:r>
              <a:rPr lang="en-US" sz="3200" u="sng">
                <a:solidFill>
                  <a:schemeClr val="accent1"/>
                </a:solidFill>
              </a:rPr>
              <a:t>System Owner</a:t>
            </a:r>
            <a:r>
              <a:rPr lang="en-US" sz="3200"/>
              <a:t> cannot invade or discover </a:t>
            </a:r>
          </a:p>
          <a:p>
            <a:r>
              <a:rPr lang="en-US" sz="3200"/>
              <a:t>    Intellectual Property  of job design or data.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1143000"/>
          </a:xfrm>
        </p:spPr>
        <p:txBody>
          <a:bodyPr/>
          <a:lstStyle/>
          <a:p>
            <a:r>
              <a:rPr lang="en-US" b="1">
                <a:solidFill>
                  <a:srgbClr val="FF3300"/>
                </a:solidFill>
              </a:rPr>
              <a:t>Background</a:t>
            </a: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3400" y="1676400"/>
            <a:ext cx="8305800" cy="4114800"/>
          </a:xfrm>
        </p:spPr>
        <p:txBody>
          <a:bodyPr/>
          <a:lstStyle/>
          <a:p>
            <a:r>
              <a:rPr lang="en-US" b="1"/>
              <a:t>Early “Tabulating machines” proved that:</a:t>
            </a:r>
          </a:p>
          <a:p>
            <a:r>
              <a:rPr lang="en-US" b="1"/>
              <a:t>Any class of problem can be solved on a </a:t>
            </a:r>
          </a:p>
          <a:p>
            <a:r>
              <a:rPr lang="en-US" b="1">
                <a:solidFill>
                  <a:srgbClr val="FF3300"/>
                </a:solidFill>
              </a:rPr>
              <a:t>few different types of </a:t>
            </a:r>
            <a:r>
              <a:rPr lang="en-US" b="1" u="sng">
                <a:solidFill>
                  <a:srgbClr val="FF3300"/>
                </a:solidFill>
              </a:rPr>
              <a:t>simple machines</a:t>
            </a:r>
            <a:r>
              <a:rPr lang="en-US" b="1">
                <a:solidFill>
                  <a:srgbClr val="FF3300"/>
                </a:solidFill>
              </a:rPr>
              <a:t>, </a:t>
            </a:r>
            <a:r>
              <a:rPr lang="en-US" b="1" u="sng">
                <a:solidFill>
                  <a:srgbClr val="FF3300"/>
                </a:solidFill>
              </a:rPr>
              <a:t>simply connected</a:t>
            </a:r>
            <a:r>
              <a:rPr lang="en-US" sz="3600" b="1">
                <a:solidFill>
                  <a:srgbClr val="FF3300"/>
                </a:solidFill>
              </a:rPr>
              <a:t>.  </a:t>
            </a:r>
          </a:p>
          <a:p>
            <a:r>
              <a:rPr lang="en-US" b="1" u="sng">
                <a:solidFill>
                  <a:srgbClr val="FF3300"/>
                </a:solidFill>
              </a:rPr>
              <a:t>Any number</a:t>
            </a:r>
            <a:r>
              <a:rPr lang="en-US" b="1"/>
              <a:t> of machines could work together on any problem.</a:t>
            </a:r>
          </a:p>
          <a:p>
            <a:r>
              <a:rPr lang="en-US" b="1"/>
              <a:t>These were electro-mechanical machines </a:t>
            </a:r>
          </a:p>
          <a:p>
            <a:r>
              <a:rPr lang="en-US" b="1"/>
              <a:t>Running typically at 150 functions/minute. </a:t>
            </a:r>
          </a:p>
          <a:p>
            <a:endParaRPr lang="en-US" b="1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ank Presentation">
  <a:themeElements>
    <a:clrScheme name="Blank Presentatio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Blank Presentatio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Blank Presentatio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ank Presentation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ank Presentatio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Office\Templates\Blank Presentation.pot</Template>
  <TotalTime>1712</TotalTime>
  <Words>1775</Words>
  <Application>Microsoft Office PowerPoint</Application>
  <PresentationFormat>On-screen Show (4:3)</PresentationFormat>
  <Paragraphs>322</Paragraphs>
  <Slides>31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2" baseType="lpstr">
      <vt:lpstr>Blank Presentation</vt:lpstr>
      <vt:lpstr>Eli Research and Engineering Inc.</vt:lpstr>
      <vt:lpstr>Slide 2</vt:lpstr>
      <vt:lpstr>Slide 3</vt:lpstr>
      <vt:lpstr> </vt:lpstr>
      <vt:lpstr>Efficiency for Business</vt:lpstr>
      <vt:lpstr>Efficiency for Business</vt:lpstr>
      <vt:lpstr> </vt:lpstr>
      <vt:lpstr>Slide 8</vt:lpstr>
      <vt:lpstr>Background</vt:lpstr>
      <vt:lpstr>Background</vt:lpstr>
      <vt:lpstr>Background</vt:lpstr>
      <vt:lpstr>Background</vt:lpstr>
      <vt:lpstr>Background</vt:lpstr>
      <vt:lpstr>Background</vt:lpstr>
      <vt:lpstr>   </vt:lpstr>
      <vt:lpstr> </vt:lpstr>
      <vt:lpstr>Slide 17</vt:lpstr>
      <vt:lpstr>  </vt:lpstr>
      <vt:lpstr>   </vt:lpstr>
      <vt:lpstr>   </vt:lpstr>
      <vt:lpstr>Slide 21</vt:lpstr>
      <vt:lpstr>Slide 22</vt:lpstr>
      <vt:lpstr>  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</vt:vector>
  </TitlesOfParts>
  <Company>ELI R. &amp; E., Inc.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MECHANICAL SOFTWARE CO.</dc:title>
  <dc:creator>Nathen P. Edwards</dc:creator>
  <cp:lastModifiedBy>Nathen Edwards</cp:lastModifiedBy>
  <cp:revision>19</cp:revision>
  <dcterms:created xsi:type="dcterms:W3CDTF">2002-05-06T20:46:26Z</dcterms:created>
  <dcterms:modified xsi:type="dcterms:W3CDTF">2011-07-18T16:57:33Z</dcterms:modified>
</cp:coreProperties>
</file>