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332" r:id="rId3"/>
    <p:sldId id="292" r:id="rId4"/>
    <p:sldId id="294" r:id="rId5"/>
    <p:sldId id="296" r:id="rId6"/>
    <p:sldId id="320" r:id="rId7"/>
    <p:sldId id="336" r:id="rId8"/>
    <p:sldId id="319" r:id="rId9"/>
    <p:sldId id="333" r:id="rId10"/>
    <p:sldId id="334" r:id="rId11"/>
    <p:sldId id="335" r:id="rId12"/>
    <p:sldId id="340" r:id="rId13"/>
    <p:sldId id="330" r:id="rId14"/>
    <p:sldId id="291" r:id="rId15"/>
    <p:sldId id="306" r:id="rId16"/>
    <p:sldId id="307" r:id="rId17"/>
    <p:sldId id="313" r:id="rId18"/>
    <p:sldId id="298" r:id="rId19"/>
    <p:sldId id="284" r:id="rId20"/>
    <p:sldId id="286" r:id="rId21"/>
    <p:sldId id="285" r:id="rId22"/>
    <p:sldId id="327" r:id="rId23"/>
    <p:sldId id="324" r:id="rId24"/>
    <p:sldId id="329" r:id="rId25"/>
    <p:sldId id="338" r:id="rId26"/>
    <p:sldId id="339" r:id="rId27"/>
    <p:sldId id="323" r:id="rId28"/>
    <p:sldId id="258" r:id="rId29"/>
    <p:sldId id="281" r:id="rId30"/>
    <p:sldId id="282" r:id="rId31"/>
    <p:sldId id="299" r:id="rId32"/>
    <p:sldId id="304" r:id="rId33"/>
    <p:sldId id="325" r:id="rId34"/>
    <p:sldId id="326" r:id="rId35"/>
    <p:sldId id="309" r:id="rId36"/>
    <p:sldId id="310" r:id="rId37"/>
    <p:sldId id="266" r:id="rId38"/>
    <p:sldId id="267" r:id="rId39"/>
    <p:sldId id="268" r:id="rId40"/>
    <p:sldId id="301" r:id="rId41"/>
    <p:sldId id="269" r:id="rId42"/>
    <p:sldId id="270" r:id="rId43"/>
    <p:sldId id="271" r:id="rId44"/>
    <p:sldId id="273" r:id="rId45"/>
    <p:sldId id="274" r:id="rId46"/>
    <p:sldId id="308" r:id="rId47"/>
    <p:sldId id="302" r:id="rId48"/>
    <p:sldId id="303" r:id="rId4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defRPr sz="3600" b="1" u="sng" kern="1200">
        <a:solidFill>
          <a:srgbClr val="008000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defRPr sz="3600" b="1" u="sng" kern="1200">
        <a:solidFill>
          <a:srgbClr val="008000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defRPr sz="3600" b="1" u="sng" kern="1200">
        <a:solidFill>
          <a:srgbClr val="008000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defRPr sz="3600" b="1" u="sng" kern="1200">
        <a:solidFill>
          <a:srgbClr val="008000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defRPr sz="3600" b="1" u="sng" kern="1200">
        <a:solidFill>
          <a:srgbClr val="008000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3600" b="1" u="sng" kern="1200">
        <a:solidFill>
          <a:srgbClr val="008000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3600" b="1" u="sng" kern="1200">
        <a:solidFill>
          <a:srgbClr val="008000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3600" b="1" u="sng" kern="1200">
        <a:solidFill>
          <a:srgbClr val="008000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3600" b="1" u="sng" kern="1200">
        <a:solidFill>
          <a:srgbClr val="008000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8000"/>
    <a:srgbClr val="FF9900"/>
    <a:srgbClr val="CC66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4" d="100"/>
          <a:sy n="54" d="100"/>
        </p:scale>
        <p:origin x="-726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A74D40-4B0D-4867-8DA3-D6AB800B43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D8F20-88BE-4326-BB28-94FEFBD838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4B7E0F-3FC0-4F71-AF8A-EBFECC9DB0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2E73C-A3CB-4EF8-A1CA-9A74AE7D1B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4ECE36-4A4F-44D6-A15C-C665E621E2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0F7849-D31C-4EF6-A892-52A33F40B3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8E6E6F-F9D9-41CD-ACC4-36A0721016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9A5504-D7B7-4890-BD44-B7D134B00D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C48261-535E-4247-8C2C-89C3D46396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ABEB28-552B-4D39-8B70-FCA1D0BB3A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3F933A-3862-4508-B78D-EB15D41600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b="0" u="none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b="0" u="none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0" u="none">
                <a:solidFill>
                  <a:schemeClr val="tx1"/>
                </a:solidFill>
              </a:defRPr>
            </a:lvl1pPr>
          </a:lstStyle>
          <a:p>
            <a:fld id="{01EA25E6-C774-49FF-9D02-1F73863D976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09800"/>
            <a:ext cx="7772400" cy="1143000"/>
          </a:xfrm>
        </p:spPr>
        <p:txBody>
          <a:bodyPr/>
          <a:lstStyle/>
          <a:p>
            <a:r>
              <a:rPr lang="en-US" b="1" u="sng">
                <a:solidFill>
                  <a:srgbClr val="008000"/>
                </a:solidFill>
              </a:rPr>
              <a:t>ELI Research and Engineering, Inc.</a:t>
            </a:r>
            <a:r>
              <a:rPr lang="en-US" b="1" u="sng">
                <a:solidFill>
                  <a:schemeClr val="accent2"/>
                </a:solidFill>
              </a:rPr>
              <a:t> </a:t>
            </a: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505200"/>
            <a:ext cx="7315200" cy="1371600"/>
          </a:xfrm>
        </p:spPr>
        <p:txBody>
          <a:bodyPr/>
          <a:lstStyle/>
          <a:p>
            <a:pPr algn="l"/>
            <a:r>
              <a:rPr lang="en-US" sz="3600" b="1"/>
              <a:t>                           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324225" y="3902075"/>
            <a:ext cx="26193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sz="4400" u="none">
                <a:solidFill>
                  <a:schemeClr val="tx1"/>
                </a:solidFill>
              </a:rPr>
              <a:t>Presents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0"/>
              </a:spcBef>
            </a:pPr>
            <a:endParaRPr lang="en-US" sz="4400" u="none">
              <a:solidFill>
                <a:schemeClr val="tx1"/>
              </a:solidFill>
            </a:endParaRP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828800" y="510540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188" name="Object 4"/>
          <p:cNvGraphicFramePr>
            <a:graphicFrameLocks noChangeAspect="1"/>
          </p:cNvGraphicFramePr>
          <p:nvPr/>
        </p:nvGraphicFramePr>
        <p:xfrm>
          <a:off x="0" y="17463"/>
          <a:ext cx="9144000" cy="6823075"/>
        </p:xfrm>
        <a:graphic>
          <a:graphicData uri="http://schemas.openxmlformats.org/presentationml/2006/ole">
            <p:oleObj spid="_x0000_s93188" name="Slide" r:id="rId3" imgW="4543143" imgH="3391200" progId="PowerPoint.Slide.8">
              <p:embed/>
            </p:oleObj>
          </a:graphicData>
        </a:graphic>
      </p:graphicFrame>
      <p:sp>
        <p:nvSpPr>
          <p:cNvPr id="93189" name="Text Box 5"/>
          <p:cNvSpPr txBox="1">
            <a:spLocks noChangeArrowheads="1"/>
          </p:cNvSpPr>
          <p:nvPr/>
        </p:nvSpPr>
        <p:spPr bwMode="auto">
          <a:xfrm>
            <a:off x="1828800" y="63690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2050"/>
          <p:cNvSpPr txBox="1">
            <a:spLocks noChangeArrowheads="1"/>
          </p:cNvSpPr>
          <p:nvPr/>
        </p:nvSpPr>
        <p:spPr bwMode="auto">
          <a:xfrm>
            <a:off x="381000" y="2362200"/>
            <a:ext cx="84582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</a:rPr>
              <a:t>The Processor Resource Manager Reads the Job Flow Chart:</a:t>
            </a:r>
          </a:p>
          <a:p>
            <a:pPr>
              <a:spcBef>
                <a:spcPct val="0"/>
              </a:spcBef>
            </a:pPr>
            <a:endParaRPr lang="en-US" sz="2400" u="none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</a:rPr>
              <a:t>         o Assigns physical Process Nodes to Flow Chart Nodes</a:t>
            </a:r>
          </a:p>
          <a:p>
            <a:pPr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</a:rPr>
              <a:t>	     -Interconnects Processors</a:t>
            </a:r>
          </a:p>
          <a:p>
            <a:pPr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</a:rPr>
              <a:t>        o Sends Information Manager:</a:t>
            </a:r>
          </a:p>
          <a:p>
            <a:pPr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</a:rPr>
              <a:t> 	     -Data class ID’s</a:t>
            </a:r>
          </a:p>
          <a:p>
            <a:pPr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</a:rPr>
              <a:t>	     -Date-time instances 	</a:t>
            </a:r>
          </a:p>
          <a:p>
            <a:pPr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</a:rPr>
              <a:t>        o Sends Information Manager: </a:t>
            </a:r>
          </a:p>
          <a:p>
            <a:pPr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</a:rPr>
              <a:t>	    -Port ID’s of Physical  I/O Ports</a:t>
            </a:r>
          </a:p>
          <a:p>
            <a:pPr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</a:rPr>
              <a:t>        o Monitors operations:</a:t>
            </a:r>
          </a:p>
          <a:p>
            <a:pPr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</a:rPr>
              <a:t>	     -Replaces failed units</a:t>
            </a:r>
            <a:r>
              <a:rPr lang="en-US" sz="2400" b="0" u="none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0"/>
              </a:spcBef>
            </a:pPr>
            <a:r>
              <a:rPr lang="en-US" sz="2400" b="0" u="none">
                <a:solidFill>
                  <a:schemeClr val="tx1"/>
                </a:solidFill>
              </a:rPr>
              <a:t>     </a:t>
            </a:r>
          </a:p>
        </p:txBody>
      </p:sp>
      <p:sp>
        <p:nvSpPr>
          <p:cNvPr id="94211" name="Rectangle 2051"/>
          <p:cNvSpPr>
            <a:spLocks noChangeArrowheads="1"/>
          </p:cNvSpPr>
          <p:nvPr/>
        </p:nvSpPr>
        <p:spPr bwMode="auto">
          <a:xfrm>
            <a:off x="2590800" y="914400"/>
            <a:ext cx="4038600" cy="1295400"/>
          </a:xfrm>
          <a:prstGeom prst="rect">
            <a:avLst/>
          </a:prstGeom>
          <a:solidFill>
            <a:srgbClr val="FF99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lang="en-US" sz="2400" u="none">
              <a:solidFill>
                <a:schemeClr val="tx1"/>
              </a:solidFill>
            </a:endParaRPr>
          </a:p>
        </p:txBody>
      </p:sp>
      <p:sp>
        <p:nvSpPr>
          <p:cNvPr id="94212" name="Text Box 2052"/>
          <p:cNvSpPr txBox="1">
            <a:spLocks noChangeArrowheads="1"/>
          </p:cNvSpPr>
          <p:nvPr/>
        </p:nvSpPr>
        <p:spPr bwMode="auto">
          <a:xfrm>
            <a:off x="2819400" y="1066800"/>
            <a:ext cx="3581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</a:rPr>
              <a:t>PROCESSOR</a:t>
            </a:r>
          </a:p>
          <a:p>
            <a:pPr algn="ctr"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</a:rPr>
              <a:t>RESOURCE MANAGER</a:t>
            </a:r>
            <a:r>
              <a:rPr lang="en-US" sz="2400" b="0" u="none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94213" name="Text Box 2053"/>
          <p:cNvSpPr txBox="1">
            <a:spLocks noChangeArrowheads="1"/>
          </p:cNvSpPr>
          <p:nvPr/>
        </p:nvSpPr>
        <p:spPr bwMode="auto">
          <a:xfrm>
            <a:off x="1828800" y="63690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3"/>
          <p:cNvSpPr>
            <a:spLocks noChangeArrowheads="1"/>
          </p:cNvSpPr>
          <p:nvPr/>
        </p:nvSpPr>
        <p:spPr bwMode="auto">
          <a:xfrm>
            <a:off x="2590800" y="609600"/>
            <a:ext cx="4114800" cy="1295400"/>
          </a:xfrm>
          <a:prstGeom prst="rect">
            <a:avLst/>
          </a:prstGeom>
          <a:solidFill>
            <a:srgbClr val="00CC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2800" u="none">
                <a:solidFill>
                  <a:schemeClr val="tx2"/>
                </a:solidFill>
              </a:rPr>
              <a:t>Information Manager</a:t>
            </a:r>
            <a:endParaRPr lang="en-US" sz="2400" u="none">
              <a:solidFill>
                <a:schemeClr val="accent1"/>
              </a:solidFill>
            </a:endParaRPr>
          </a:p>
        </p:txBody>
      </p:sp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533400" y="2057400"/>
            <a:ext cx="810260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</a:rPr>
              <a:t>The Information Manager:</a:t>
            </a:r>
          </a:p>
          <a:p>
            <a:pPr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</a:rPr>
              <a:t>o Never erases or writes over.  Old files are archived</a:t>
            </a:r>
          </a:p>
          <a:p>
            <a:pPr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</a:rPr>
              <a:t>o Has separate, independent hardware for:</a:t>
            </a:r>
          </a:p>
          <a:p>
            <a:pPr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</a:rPr>
              <a:t>	-System Records</a:t>
            </a:r>
          </a:p>
          <a:p>
            <a:pPr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</a:rPr>
              <a:t>	-System Processes</a:t>
            </a:r>
          </a:p>
          <a:p>
            <a:pPr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</a:rPr>
              <a:t>	-System Resources</a:t>
            </a:r>
          </a:p>
          <a:p>
            <a:pPr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</a:rPr>
              <a:t>	-User Data/Information</a:t>
            </a:r>
          </a:p>
          <a:p>
            <a:pPr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</a:rPr>
              <a:t>o  Reads Job data requirements:</a:t>
            </a:r>
          </a:p>
          <a:p>
            <a:pPr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</a:rPr>
              <a:t>	- Queues up data</a:t>
            </a:r>
          </a:p>
          <a:p>
            <a:pPr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</a:rPr>
              <a:t>	- Puts data on Bus to Process Ports as needed</a:t>
            </a:r>
            <a:endParaRPr lang="en-US" sz="2400" u="none">
              <a:solidFill>
                <a:schemeClr val="tx1"/>
              </a:solidFill>
            </a:endParaRPr>
          </a:p>
        </p:txBody>
      </p:sp>
      <p:sp>
        <p:nvSpPr>
          <p:cNvPr id="100357" name="Text Box 5"/>
          <p:cNvSpPr txBox="1">
            <a:spLocks noChangeArrowheads="1"/>
          </p:cNvSpPr>
          <p:nvPr/>
        </p:nvSpPr>
        <p:spPr bwMode="auto">
          <a:xfrm>
            <a:off x="1828800" y="63690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AutoShape 2"/>
          <p:cNvSpPr>
            <a:spLocks noChangeArrowheads="1"/>
          </p:cNvSpPr>
          <p:nvPr/>
        </p:nvSpPr>
        <p:spPr bwMode="auto">
          <a:xfrm>
            <a:off x="3733800" y="4267200"/>
            <a:ext cx="2743200" cy="2057400"/>
          </a:xfrm>
          <a:prstGeom prst="cube">
            <a:avLst>
              <a:gd name="adj" fmla="val 14662"/>
            </a:avLst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67" name="Rectangle 3"/>
          <p:cNvSpPr>
            <a:spLocks noChangeArrowheads="1"/>
          </p:cNvSpPr>
          <p:nvPr/>
        </p:nvSpPr>
        <p:spPr bwMode="auto">
          <a:xfrm>
            <a:off x="1676400" y="457200"/>
            <a:ext cx="2743200" cy="1447800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68" name="Line 4"/>
          <p:cNvSpPr>
            <a:spLocks noChangeShapeType="1"/>
          </p:cNvSpPr>
          <p:nvPr/>
        </p:nvSpPr>
        <p:spPr bwMode="auto">
          <a:xfrm>
            <a:off x="1905000" y="1143000"/>
            <a:ext cx="2438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69" name="Line 5"/>
          <p:cNvSpPr>
            <a:spLocks noChangeShapeType="1"/>
          </p:cNvSpPr>
          <p:nvPr/>
        </p:nvSpPr>
        <p:spPr bwMode="auto">
          <a:xfrm>
            <a:off x="4343400" y="11430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70" name="Line 6"/>
          <p:cNvSpPr>
            <a:spLocks noChangeShapeType="1"/>
          </p:cNvSpPr>
          <p:nvPr/>
        </p:nvSpPr>
        <p:spPr bwMode="auto">
          <a:xfrm>
            <a:off x="4343400" y="16764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71" name="Line 7"/>
          <p:cNvSpPr>
            <a:spLocks noChangeShapeType="1"/>
          </p:cNvSpPr>
          <p:nvPr/>
        </p:nvSpPr>
        <p:spPr bwMode="auto">
          <a:xfrm>
            <a:off x="3962400" y="533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>
            <a:off x="3733800" y="533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>
            <a:off x="3505200" y="533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>
            <a:off x="1905000" y="4572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75" name="Line 11"/>
          <p:cNvSpPr>
            <a:spLocks noChangeShapeType="1"/>
          </p:cNvSpPr>
          <p:nvPr/>
        </p:nvSpPr>
        <p:spPr bwMode="auto">
          <a:xfrm>
            <a:off x="1905000" y="533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76" name="Line 12"/>
          <p:cNvSpPr>
            <a:spLocks noChangeShapeType="1"/>
          </p:cNvSpPr>
          <p:nvPr/>
        </p:nvSpPr>
        <p:spPr bwMode="auto">
          <a:xfrm>
            <a:off x="2133600" y="533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77" name="Line 13"/>
          <p:cNvSpPr>
            <a:spLocks noChangeShapeType="1"/>
          </p:cNvSpPr>
          <p:nvPr/>
        </p:nvSpPr>
        <p:spPr bwMode="auto">
          <a:xfrm>
            <a:off x="2362200" y="533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78" name="Line 14"/>
          <p:cNvSpPr>
            <a:spLocks noChangeShapeType="1"/>
          </p:cNvSpPr>
          <p:nvPr/>
        </p:nvSpPr>
        <p:spPr bwMode="auto">
          <a:xfrm>
            <a:off x="2590800" y="533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79" name="Line 15"/>
          <p:cNvSpPr>
            <a:spLocks noChangeShapeType="1"/>
          </p:cNvSpPr>
          <p:nvPr/>
        </p:nvSpPr>
        <p:spPr bwMode="auto">
          <a:xfrm>
            <a:off x="2819400" y="533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80" name="Line 16"/>
          <p:cNvSpPr>
            <a:spLocks noChangeShapeType="1"/>
          </p:cNvSpPr>
          <p:nvPr/>
        </p:nvSpPr>
        <p:spPr bwMode="auto">
          <a:xfrm>
            <a:off x="3048000" y="533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81" name="Line 17"/>
          <p:cNvSpPr>
            <a:spLocks noChangeShapeType="1"/>
          </p:cNvSpPr>
          <p:nvPr/>
        </p:nvSpPr>
        <p:spPr bwMode="auto">
          <a:xfrm>
            <a:off x="3276600" y="533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82" name="Line 18"/>
          <p:cNvSpPr>
            <a:spLocks noChangeShapeType="1"/>
          </p:cNvSpPr>
          <p:nvPr/>
        </p:nvSpPr>
        <p:spPr bwMode="auto">
          <a:xfrm>
            <a:off x="4191000" y="533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83" name="Rectangle 19"/>
          <p:cNvSpPr>
            <a:spLocks noChangeArrowheads="1"/>
          </p:cNvSpPr>
          <p:nvPr/>
        </p:nvSpPr>
        <p:spPr bwMode="auto">
          <a:xfrm>
            <a:off x="4724400" y="457200"/>
            <a:ext cx="2743200" cy="1447800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84" name="Line 20"/>
          <p:cNvSpPr>
            <a:spLocks noChangeShapeType="1"/>
          </p:cNvSpPr>
          <p:nvPr/>
        </p:nvSpPr>
        <p:spPr bwMode="auto">
          <a:xfrm>
            <a:off x="4800600" y="1143000"/>
            <a:ext cx="2438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85" name="Line 21"/>
          <p:cNvSpPr>
            <a:spLocks noChangeShapeType="1"/>
          </p:cNvSpPr>
          <p:nvPr/>
        </p:nvSpPr>
        <p:spPr bwMode="auto">
          <a:xfrm>
            <a:off x="4800600" y="11430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86" name="Line 22"/>
          <p:cNvSpPr>
            <a:spLocks noChangeShapeType="1"/>
          </p:cNvSpPr>
          <p:nvPr/>
        </p:nvSpPr>
        <p:spPr bwMode="auto">
          <a:xfrm>
            <a:off x="4572000" y="16764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87" name="Line 23"/>
          <p:cNvSpPr>
            <a:spLocks noChangeShapeType="1"/>
          </p:cNvSpPr>
          <p:nvPr/>
        </p:nvSpPr>
        <p:spPr bwMode="auto">
          <a:xfrm>
            <a:off x="7010400" y="533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88" name="Line 24"/>
          <p:cNvSpPr>
            <a:spLocks noChangeShapeType="1"/>
          </p:cNvSpPr>
          <p:nvPr/>
        </p:nvSpPr>
        <p:spPr bwMode="auto">
          <a:xfrm>
            <a:off x="6781800" y="533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89" name="Line 25"/>
          <p:cNvSpPr>
            <a:spLocks noChangeShapeType="1"/>
          </p:cNvSpPr>
          <p:nvPr/>
        </p:nvSpPr>
        <p:spPr bwMode="auto">
          <a:xfrm>
            <a:off x="6553200" y="533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90" name="Line 26"/>
          <p:cNvSpPr>
            <a:spLocks noChangeShapeType="1"/>
          </p:cNvSpPr>
          <p:nvPr/>
        </p:nvSpPr>
        <p:spPr bwMode="auto">
          <a:xfrm>
            <a:off x="4724400" y="533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91" name="Line 27"/>
          <p:cNvSpPr>
            <a:spLocks noChangeShapeType="1"/>
          </p:cNvSpPr>
          <p:nvPr/>
        </p:nvSpPr>
        <p:spPr bwMode="auto">
          <a:xfrm>
            <a:off x="4953000" y="533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92" name="Line 28"/>
          <p:cNvSpPr>
            <a:spLocks noChangeShapeType="1"/>
          </p:cNvSpPr>
          <p:nvPr/>
        </p:nvSpPr>
        <p:spPr bwMode="auto">
          <a:xfrm>
            <a:off x="5181600" y="533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93" name="Line 29"/>
          <p:cNvSpPr>
            <a:spLocks noChangeShapeType="1"/>
          </p:cNvSpPr>
          <p:nvPr/>
        </p:nvSpPr>
        <p:spPr bwMode="auto">
          <a:xfrm>
            <a:off x="5410200" y="533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94" name="Line 30"/>
          <p:cNvSpPr>
            <a:spLocks noChangeShapeType="1"/>
          </p:cNvSpPr>
          <p:nvPr/>
        </p:nvSpPr>
        <p:spPr bwMode="auto">
          <a:xfrm>
            <a:off x="5638800" y="533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95" name="Line 31"/>
          <p:cNvSpPr>
            <a:spLocks noChangeShapeType="1"/>
          </p:cNvSpPr>
          <p:nvPr/>
        </p:nvSpPr>
        <p:spPr bwMode="auto">
          <a:xfrm>
            <a:off x="5867400" y="533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96" name="Line 32"/>
          <p:cNvSpPr>
            <a:spLocks noChangeShapeType="1"/>
          </p:cNvSpPr>
          <p:nvPr/>
        </p:nvSpPr>
        <p:spPr bwMode="auto">
          <a:xfrm>
            <a:off x="6096000" y="533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97" name="Line 33"/>
          <p:cNvSpPr>
            <a:spLocks noChangeShapeType="1"/>
          </p:cNvSpPr>
          <p:nvPr/>
        </p:nvSpPr>
        <p:spPr bwMode="auto">
          <a:xfrm>
            <a:off x="6324600" y="533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98" name="Line 34"/>
          <p:cNvSpPr>
            <a:spLocks noChangeShapeType="1"/>
          </p:cNvSpPr>
          <p:nvPr/>
        </p:nvSpPr>
        <p:spPr bwMode="auto">
          <a:xfrm>
            <a:off x="7239000" y="533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99" name="Rectangle 35"/>
          <p:cNvSpPr>
            <a:spLocks noChangeArrowheads="1"/>
          </p:cNvSpPr>
          <p:nvPr/>
        </p:nvSpPr>
        <p:spPr bwMode="auto">
          <a:xfrm>
            <a:off x="4724400" y="1981200"/>
            <a:ext cx="2743200" cy="1447800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00" name="Line 36"/>
          <p:cNvSpPr>
            <a:spLocks noChangeShapeType="1"/>
          </p:cNvSpPr>
          <p:nvPr/>
        </p:nvSpPr>
        <p:spPr bwMode="auto">
          <a:xfrm>
            <a:off x="4800600" y="2667000"/>
            <a:ext cx="2438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01" name="Line 37"/>
          <p:cNvSpPr>
            <a:spLocks noChangeShapeType="1"/>
          </p:cNvSpPr>
          <p:nvPr/>
        </p:nvSpPr>
        <p:spPr bwMode="auto">
          <a:xfrm>
            <a:off x="4800600" y="21336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02" name="Line 38"/>
          <p:cNvSpPr>
            <a:spLocks noChangeShapeType="1"/>
          </p:cNvSpPr>
          <p:nvPr/>
        </p:nvSpPr>
        <p:spPr bwMode="auto">
          <a:xfrm>
            <a:off x="7010400" y="2057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03" name="Line 39"/>
          <p:cNvSpPr>
            <a:spLocks noChangeShapeType="1"/>
          </p:cNvSpPr>
          <p:nvPr/>
        </p:nvSpPr>
        <p:spPr bwMode="auto">
          <a:xfrm>
            <a:off x="6781800" y="2057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04" name="Line 40"/>
          <p:cNvSpPr>
            <a:spLocks noChangeShapeType="1"/>
          </p:cNvSpPr>
          <p:nvPr/>
        </p:nvSpPr>
        <p:spPr bwMode="auto">
          <a:xfrm>
            <a:off x="6553200" y="2057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05" name="Line 41"/>
          <p:cNvSpPr>
            <a:spLocks noChangeShapeType="1"/>
          </p:cNvSpPr>
          <p:nvPr/>
        </p:nvSpPr>
        <p:spPr bwMode="auto">
          <a:xfrm>
            <a:off x="4724400" y="2057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06" name="Line 42"/>
          <p:cNvSpPr>
            <a:spLocks noChangeShapeType="1"/>
          </p:cNvSpPr>
          <p:nvPr/>
        </p:nvSpPr>
        <p:spPr bwMode="auto">
          <a:xfrm>
            <a:off x="4953000" y="2057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07" name="Line 43"/>
          <p:cNvSpPr>
            <a:spLocks noChangeShapeType="1"/>
          </p:cNvSpPr>
          <p:nvPr/>
        </p:nvSpPr>
        <p:spPr bwMode="auto">
          <a:xfrm>
            <a:off x="5181600" y="2057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08" name="Line 44"/>
          <p:cNvSpPr>
            <a:spLocks noChangeShapeType="1"/>
          </p:cNvSpPr>
          <p:nvPr/>
        </p:nvSpPr>
        <p:spPr bwMode="auto">
          <a:xfrm>
            <a:off x="5410200" y="2057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09" name="Line 45"/>
          <p:cNvSpPr>
            <a:spLocks noChangeShapeType="1"/>
          </p:cNvSpPr>
          <p:nvPr/>
        </p:nvSpPr>
        <p:spPr bwMode="auto">
          <a:xfrm>
            <a:off x="5638800" y="2057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10" name="Line 46"/>
          <p:cNvSpPr>
            <a:spLocks noChangeShapeType="1"/>
          </p:cNvSpPr>
          <p:nvPr/>
        </p:nvSpPr>
        <p:spPr bwMode="auto">
          <a:xfrm>
            <a:off x="5867400" y="2057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11" name="Line 47"/>
          <p:cNvSpPr>
            <a:spLocks noChangeShapeType="1"/>
          </p:cNvSpPr>
          <p:nvPr/>
        </p:nvSpPr>
        <p:spPr bwMode="auto">
          <a:xfrm>
            <a:off x="6096000" y="2057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12" name="Line 48"/>
          <p:cNvSpPr>
            <a:spLocks noChangeShapeType="1"/>
          </p:cNvSpPr>
          <p:nvPr/>
        </p:nvSpPr>
        <p:spPr bwMode="auto">
          <a:xfrm>
            <a:off x="6324600" y="2057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13" name="Line 49"/>
          <p:cNvSpPr>
            <a:spLocks noChangeShapeType="1"/>
          </p:cNvSpPr>
          <p:nvPr/>
        </p:nvSpPr>
        <p:spPr bwMode="auto">
          <a:xfrm>
            <a:off x="7239000" y="2057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14" name="Line 50"/>
          <p:cNvSpPr>
            <a:spLocks noChangeShapeType="1"/>
          </p:cNvSpPr>
          <p:nvPr/>
        </p:nvSpPr>
        <p:spPr bwMode="auto">
          <a:xfrm>
            <a:off x="4572000" y="21336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15" name="Line 51"/>
          <p:cNvSpPr>
            <a:spLocks noChangeShapeType="1"/>
          </p:cNvSpPr>
          <p:nvPr/>
        </p:nvSpPr>
        <p:spPr bwMode="auto">
          <a:xfrm>
            <a:off x="4724400" y="18288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16" name="Rectangle 52"/>
          <p:cNvSpPr>
            <a:spLocks noChangeArrowheads="1"/>
          </p:cNvSpPr>
          <p:nvPr/>
        </p:nvSpPr>
        <p:spPr bwMode="auto">
          <a:xfrm>
            <a:off x="1676400" y="1981200"/>
            <a:ext cx="2743200" cy="1447800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17" name="Line 53"/>
          <p:cNvSpPr>
            <a:spLocks noChangeShapeType="1"/>
          </p:cNvSpPr>
          <p:nvPr/>
        </p:nvSpPr>
        <p:spPr bwMode="auto">
          <a:xfrm>
            <a:off x="1905000" y="2667000"/>
            <a:ext cx="2438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18" name="Line 54"/>
          <p:cNvSpPr>
            <a:spLocks noChangeShapeType="1"/>
          </p:cNvSpPr>
          <p:nvPr/>
        </p:nvSpPr>
        <p:spPr bwMode="auto">
          <a:xfrm>
            <a:off x="4343400" y="21336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19" name="Line 55"/>
          <p:cNvSpPr>
            <a:spLocks noChangeShapeType="1"/>
          </p:cNvSpPr>
          <p:nvPr/>
        </p:nvSpPr>
        <p:spPr bwMode="auto">
          <a:xfrm>
            <a:off x="3962400" y="2057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20" name="Line 56"/>
          <p:cNvSpPr>
            <a:spLocks noChangeShapeType="1"/>
          </p:cNvSpPr>
          <p:nvPr/>
        </p:nvSpPr>
        <p:spPr bwMode="auto">
          <a:xfrm>
            <a:off x="3733800" y="2057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21" name="Line 57"/>
          <p:cNvSpPr>
            <a:spLocks noChangeShapeType="1"/>
          </p:cNvSpPr>
          <p:nvPr/>
        </p:nvSpPr>
        <p:spPr bwMode="auto">
          <a:xfrm>
            <a:off x="3505200" y="2057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22" name="Line 58"/>
          <p:cNvSpPr>
            <a:spLocks noChangeShapeType="1"/>
          </p:cNvSpPr>
          <p:nvPr/>
        </p:nvSpPr>
        <p:spPr bwMode="auto">
          <a:xfrm>
            <a:off x="1676400" y="2057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23" name="Line 59"/>
          <p:cNvSpPr>
            <a:spLocks noChangeShapeType="1"/>
          </p:cNvSpPr>
          <p:nvPr/>
        </p:nvSpPr>
        <p:spPr bwMode="auto">
          <a:xfrm>
            <a:off x="2286000" y="26670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24" name="Line 60"/>
          <p:cNvSpPr>
            <a:spLocks noChangeShapeType="1"/>
          </p:cNvSpPr>
          <p:nvPr/>
        </p:nvSpPr>
        <p:spPr bwMode="auto">
          <a:xfrm>
            <a:off x="2133600" y="2057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25" name="Line 61"/>
          <p:cNvSpPr>
            <a:spLocks noChangeShapeType="1"/>
          </p:cNvSpPr>
          <p:nvPr/>
        </p:nvSpPr>
        <p:spPr bwMode="auto">
          <a:xfrm>
            <a:off x="2362200" y="2057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26" name="Line 62"/>
          <p:cNvSpPr>
            <a:spLocks noChangeShapeType="1"/>
          </p:cNvSpPr>
          <p:nvPr/>
        </p:nvSpPr>
        <p:spPr bwMode="auto">
          <a:xfrm>
            <a:off x="2590800" y="2057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27" name="Line 63"/>
          <p:cNvSpPr>
            <a:spLocks noChangeShapeType="1"/>
          </p:cNvSpPr>
          <p:nvPr/>
        </p:nvSpPr>
        <p:spPr bwMode="auto">
          <a:xfrm>
            <a:off x="2819400" y="2057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28" name="Line 64"/>
          <p:cNvSpPr>
            <a:spLocks noChangeShapeType="1"/>
          </p:cNvSpPr>
          <p:nvPr/>
        </p:nvSpPr>
        <p:spPr bwMode="auto">
          <a:xfrm>
            <a:off x="3048000" y="2057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29" name="Line 65"/>
          <p:cNvSpPr>
            <a:spLocks noChangeShapeType="1"/>
          </p:cNvSpPr>
          <p:nvPr/>
        </p:nvSpPr>
        <p:spPr bwMode="auto">
          <a:xfrm>
            <a:off x="3276600" y="2057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30" name="Line 66"/>
          <p:cNvSpPr>
            <a:spLocks noChangeShapeType="1"/>
          </p:cNvSpPr>
          <p:nvPr/>
        </p:nvSpPr>
        <p:spPr bwMode="auto">
          <a:xfrm>
            <a:off x="4191000" y="2057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31" name="Line 67"/>
          <p:cNvSpPr>
            <a:spLocks noChangeShapeType="1"/>
          </p:cNvSpPr>
          <p:nvPr/>
        </p:nvSpPr>
        <p:spPr bwMode="auto">
          <a:xfrm>
            <a:off x="4343400" y="21336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32" name="Rectangle 68"/>
          <p:cNvSpPr>
            <a:spLocks noChangeArrowheads="1"/>
          </p:cNvSpPr>
          <p:nvPr/>
        </p:nvSpPr>
        <p:spPr bwMode="auto">
          <a:xfrm>
            <a:off x="4419600" y="1524000"/>
            <a:ext cx="381000" cy="762000"/>
          </a:xfrm>
          <a:prstGeom prst="rect">
            <a:avLst/>
          </a:prstGeom>
          <a:solidFill>
            <a:srgbClr val="FF99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33" name="Rectangle 69"/>
          <p:cNvSpPr>
            <a:spLocks noChangeArrowheads="1"/>
          </p:cNvSpPr>
          <p:nvPr/>
        </p:nvSpPr>
        <p:spPr bwMode="auto">
          <a:xfrm>
            <a:off x="1905000" y="609600"/>
            <a:ext cx="228600" cy="762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34" name="Rectangle 70"/>
          <p:cNvSpPr>
            <a:spLocks noChangeArrowheads="1"/>
          </p:cNvSpPr>
          <p:nvPr/>
        </p:nvSpPr>
        <p:spPr bwMode="auto">
          <a:xfrm>
            <a:off x="2362200" y="685800"/>
            <a:ext cx="228600" cy="762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35" name="Rectangle 71"/>
          <p:cNvSpPr>
            <a:spLocks noChangeArrowheads="1"/>
          </p:cNvSpPr>
          <p:nvPr/>
        </p:nvSpPr>
        <p:spPr bwMode="auto">
          <a:xfrm>
            <a:off x="2133600" y="1447800"/>
            <a:ext cx="228600" cy="762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36" name="Rectangle 72"/>
          <p:cNvSpPr>
            <a:spLocks noChangeArrowheads="1"/>
          </p:cNvSpPr>
          <p:nvPr/>
        </p:nvSpPr>
        <p:spPr bwMode="auto">
          <a:xfrm>
            <a:off x="2133600" y="990600"/>
            <a:ext cx="228600" cy="762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37" name="Rectangle 73"/>
          <p:cNvSpPr>
            <a:spLocks noChangeArrowheads="1"/>
          </p:cNvSpPr>
          <p:nvPr/>
        </p:nvSpPr>
        <p:spPr bwMode="auto">
          <a:xfrm>
            <a:off x="1905000" y="1371600"/>
            <a:ext cx="228600" cy="762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38" name="Rectangle 74"/>
          <p:cNvSpPr>
            <a:spLocks noChangeArrowheads="1"/>
          </p:cNvSpPr>
          <p:nvPr/>
        </p:nvSpPr>
        <p:spPr bwMode="auto">
          <a:xfrm>
            <a:off x="2133600" y="1600200"/>
            <a:ext cx="228600" cy="762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39" name="Rectangle 75"/>
          <p:cNvSpPr>
            <a:spLocks noChangeArrowheads="1"/>
          </p:cNvSpPr>
          <p:nvPr/>
        </p:nvSpPr>
        <p:spPr bwMode="auto">
          <a:xfrm>
            <a:off x="2362200" y="609600"/>
            <a:ext cx="228600" cy="7620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40" name="Rectangle 76"/>
          <p:cNvSpPr>
            <a:spLocks noChangeArrowheads="1"/>
          </p:cNvSpPr>
          <p:nvPr/>
        </p:nvSpPr>
        <p:spPr bwMode="auto">
          <a:xfrm>
            <a:off x="2590800" y="762000"/>
            <a:ext cx="228600" cy="7620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41" name="Rectangle 77"/>
          <p:cNvSpPr>
            <a:spLocks noChangeArrowheads="1"/>
          </p:cNvSpPr>
          <p:nvPr/>
        </p:nvSpPr>
        <p:spPr bwMode="auto">
          <a:xfrm>
            <a:off x="1905000" y="533400"/>
            <a:ext cx="228600" cy="7620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42" name="Rectangle 78"/>
          <p:cNvSpPr>
            <a:spLocks noChangeArrowheads="1"/>
          </p:cNvSpPr>
          <p:nvPr/>
        </p:nvSpPr>
        <p:spPr bwMode="auto">
          <a:xfrm>
            <a:off x="1905000" y="762000"/>
            <a:ext cx="228600" cy="7620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43" name="Rectangle 79"/>
          <p:cNvSpPr>
            <a:spLocks noChangeArrowheads="1"/>
          </p:cNvSpPr>
          <p:nvPr/>
        </p:nvSpPr>
        <p:spPr bwMode="auto">
          <a:xfrm>
            <a:off x="2133600" y="685800"/>
            <a:ext cx="228600" cy="7620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44" name="Rectangle 80"/>
          <p:cNvSpPr>
            <a:spLocks noChangeArrowheads="1"/>
          </p:cNvSpPr>
          <p:nvPr/>
        </p:nvSpPr>
        <p:spPr bwMode="auto">
          <a:xfrm>
            <a:off x="2133600" y="1600200"/>
            <a:ext cx="228600" cy="762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45" name="Rectangle 81"/>
          <p:cNvSpPr>
            <a:spLocks noChangeArrowheads="1"/>
          </p:cNvSpPr>
          <p:nvPr/>
        </p:nvSpPr>
        <p:spPr bwMode="auto">
          <a:xfrm>
            <a:off x="2133600" y="1295400"/>
            <a:ext cx="228600" cy="76200"/>
          </a:xfrm>
          <a:prstGeom prst="rect">
            <a:avLst/>
          </a:prstGeom>
          <a:solidFill>
            <a:srgbClr val="FFCC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46" name="Rectangle 82"/>
          <p:cNvSpPr>
            <a:spLocks noChangeArrowheads="1"/>
          </p:cNvSpPr>
          <p:nvPr/>
        </p:nvSpPr>
        <p:spPr bwMode="auto">
          <a:xfrm>
            <a:off x="1905000" y="914400"/>
            <a:ext cx="228600" cy="76200"/>
          </a:xfrm>
          <a:prstGeom prst="rect">
            <a:avLst/>
          </a:prstGeom>
          <a:solidFill>
            <a:srgbClr val="00CC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47" name="Rectangle 83"/>
          <p:cNvSpPr>
            <a:spLocks noChangeArrowheads="1"/>
          </p:cNvSpPr>
          <p:nvPr/>
        </p:nvSpPr>
        <p:spPr bwMode="auto">
          <a:xfrm>
            <a:off x="1905000" y="1447800"/>
            <a:ext cx="228600" cy="76200"/>
          </a:xfrm>
          <a:prstGeom prst="rect">
            <a:avLst/>
          </a:prstGeom>
          <a:solidFill>
            <a:srgbClr val="00CC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48" name="Rectangle 84"/>
          <p:cNvSpPr>
            <a:spLocks noChangeArrowheads="1"/>
          </p:cNvSpPr>
          <p:nvPr/>
        </p:nvSpPr>
        <p:spPr bwMode="auto">
          <a:xfrm>
            <a:off x="2133600" y="838200"/>
            <a:ext cx="228600" cy="76200"/>
          </a:xfrm>
          <a:prstGeom prst="rect">
            <a:avLst/>
          </a:prstGeom>
          <a:solidFill>
            <a:srgbClr val="00CC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49" name="Rectangle 85"/>
          <p:cNvSpPr>
            <a:spLocks noChangeArrowheads="1"/>
          </p:cNvSpPr>
          <p:nvPr/>
        </p:nvSpPr>
        <p:spPr bwMode="auto">
          <a:xfrm>
            <a:off x="2133600" y="1143000"/>
            <a:ext cx="228600" cy="76200"/>
          </a:xfrm>
          <a:prstGeom prst="rect">
            <a:avLst/>
          </a:prstGeom>
          <a:solidFill>
            <a:srgbClr val="00CC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50" name="Rectangle 86"/>
          <p:cNvSpPr>
            <a:spLocks noChangeArrowheads="1"/>
          </p:cNvSpPr>
          <p:nvPr/>
        </p:nvSpPr>
        <p:spPr bwMode="auto">
          <a:xfrm>
            <a:off x="1905000" y="1676400"/>
            <a:ext cx="228600" cy="76200"/>
          </a:xfrm>
          <a:prstGeom prst="rect">
            <a:avLst/>
          </a:prstGeom>
          <a:solidFill>
            <a:srgbClr val="CC99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51" name="Rectangle 87"/>
          <p:cNvSpPr>
            <a:spLocks noChangeArrowheads="1"/>
          </p:cNvSpPr>
          <p:nvPr/>
        </p:nvSpPr>
        <p:spPr bwMode="auto">
          <a:xfrm>
            <a:off x="1905000" y="1295400"/>
            <a:ext cx="228600" cy="76200"/>
          </a:xfrm>
          <a:prstGeom prst="rect">
            <a:avLst/>
          </a:prstGeom>
          <a:solidFill>
            <a:srgbClr val="CC99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52" name="Rectangle 88"/>
          <p:cNvSpPr>
            <a:spLocks noChangeArrowheads="1"/>
          </p:cNvSpPr>
          <p:nvPr/>
        </p:nvSpPr>
        <p:spPr bwMode="auto">
          <a:xfrm>
            <a:off x="2133600" y="609600"/>
            <a:ext cx="228600" cy="76200"/>
          </a:xfrm>
          <a:prstGeom prst="rect">
            <a:avLst/>
          </a:prstGeom>
          <a:solidFill>
            <a:srgbClr val="CC99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53" name="Rectangle 89"/>
          <p:cNvSpPr>
            <a:spLocks noChangeArrowheads="1"/>
          </p:cNvSpPr>
          <p:nvPr/>
        </p:nvSpPr>
        <p:spPr bwMode="auto">
          <a:xfrm>
            <a:off x="1905000" y="990600"/>
            <a:ext cx="228600" cy="76200"/>
          </a:xfrm>
          <a:prstGeom prst="rect">
            <a:avLst/>
          </a:prstGeom>
          <a:solidFill>
            <a:srgbClr val="CC99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54" name="Rectangle 90"/>
          <p:cNvSpPr>
            <a:spLocks noChangeArrowheads="1"/>
          </p:cNvSpPr>
          <p:nvPr/>
        </p:nvSpPr>
        <p:spPr bwMode="auto">
          <a:xfrm>
            <a:off x="2133600" y="762000"/>
            <a:ext cx="228600" cy="76200"/>
          </a:xfrm>
          <a:prstGeom prst="rect">
            <a:avLst/>
          </a:prstGeom>
          <a:solidFill>
            <a:srgbClr val="FFCC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55" name="Rectangle 91"/>
          <p:cNvSpPr>
            <a:spLocks noChangeArrowheads="1"/>
          </p:cNvSpPr>
          <p:nvPr/>
        </p:nvSpPr>
        <p:spPr bwMode="auto">
          <a:xfrm>
            <a:off x="1905000" y="1600200"/>
            <a:ext cx="228600" cy="76200"/>
          </a:xfrm>
          <a:prstGeom prst="rect">
            <a:avLst/>
          </a:prstGeom>
          <a:solidFill>
            <a:srgbClr val="FFCC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56" name="Rectangle 92"/>
          <p:cNvSpPr>
            <a:spLocks noChangeArrowheads="1"/>
          </p:cNvSpPr>
          <p:nvPr/>
        </p:nvSpPr>
        <p:spPr bwMode="auto">
          <a:xfrm>
            <a:off x="1905000" y="1143000"/>
            <a:ext cx="228600" cy="76200"/>
          </a:xfrm>
          <a:prstGeom prst="rect">
            <a:avLst/>
          </a:prstGeom>
          <a:solidFill>
            <a:srgbClr val="FFCC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57" name="Rectangle 93"/>
          <p:cNvSpPr>
            <a:spLocks noChangeArrowheads="1"/>
          </p:cNvSpPr>
          <p:nvPr/>
        </p:nvSpPr>
        <p:spPr bwMode="auto">
          <a:xfrm>
            <a:off x="2133600" y="1676400"/>
            <a:ext cx="228600" cy="76200"/>
          </a:xfrm>
          <a:prstGeom prst="rect">
            <a:avLst/>
          </a:prstGeom>
          <a:solidFill>
            <a:srgbClr val="FFCC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58" name="Rectangle 94"/>
          <p:cNvSpPr>
            <a:spLocks noChangeArrowheads="1"/>
          </p:cNvSpPr>
          <p:nvPr/>
        </p:nvSpPr>
        <p:spPr bwMode="auto">
          <a:xfrm>
            <a:off x="2743200" y="3733800"/>
            <a:ext cx="228600" cy="7620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59" name="Rectangle 95"/>
          <p:cNvSpPr>
            <a:spLocks noChangeArrowheads="1"/>
          </p:cNvSpPr>
          <p:nvPr/>
        </p:nvSpPr>
        <p:spPr bwMode="auto">
          <a:xfrm>
            <a:off x="2133600" y="533400"/>
            <a:ext cx="228600" cy="7620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60" name="Rectangle 96"/>
          <p:cNvSpPr>
            <a:spLocks noChangeArrowheads="1"/>
          </p:cNvSpPr>
          <p:nvPr/>
        </p:nvSpPr>
        <p:spPr bwMode="auto">
          <a:xfrm>
            <a:off x="2133600" y="1524000"/>
            <a:ext cx="228600" cy="7620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61" name="Line 97"/>
          <p:cNvSpPr>
            <a:spLocks noChangeShapeType="1"/>
          </p:cNvSpPr>
          <p:nvPr/>
        </p:nvSpPr>
        <p:spPr bwMode="auto">
          <a:xfrm flipV="1">
            <a:off x="2743200" y="3429000"/>
            <a:ext cx="2286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62" name="Text Box 98"/>
          <p:cNvSpPr txBox="1">
            <a:spLocks noChangeArrowheads="1"/>
          </p:cNvSpPr>
          <p:nvPr/>
        </p:nvSpPr>
        <p:spPr bwMode="auto">
          <a:xfrm>
            <a:off x="228600" y="3581400"/>
            <a:ext cx="2660650" cy="11906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1800" u="none">
                <a:solidFill>
                  <a:schemeClr val="tx1"/>
                </a:solidFill>
                <a:latin typeface="Arial" charset="0"/>
              </a:rPr>
              <a:t>Plane has 440 chips</a:t>
            </a:r>
          </a:p>
          <a:p>
            <a:pPr algn="ctr">
              <a:spcBef>
                <a:spcPct val="0"/>
              </a:spcBef>
            </a:pPr>
            <a:r>
              <a:rPr lang="en-US" sz="1800" u="none">
                <a:solidFill>
                  <a:schemeClr val="tx1"/>
                </a:solidFill>
                <a:latin typeface="Arial" charset="0"/>
              </a:rPr>
              <a:t>748 Function units </a:t>
            </a:r>
          </a:p>
          <a:p>
            <a:pPr algn="ctr">
              <a:spcBef>
                <a:spcPct val="0"/>
              </a:spcBef>
            </a:pPr>
            <a:r>
              <a:rPr lang="en-US" sz="1800" u="none">
                <a:solidFill>
                  <a:schemeClr val="tx1"/>
                </a:solidFill>
                <a:latin typeface="Arial" charset="0"/>
              </a:rPr>
              <a:t>Performance potential </a:t>
            </a:r>
          </a:p>
          <a:p>
            <a:pPr algn="ctr">
              <a:spcBef>
                <a:spcPct val="0"/>
              </a:spcBef>
            </a:pPr>
            <a:r>
              <a:rPr lang="en-US" sz="1800" u="none">
                <a:solidFill>
                  <a:schemeClr val="tx1"/>
                </a:solidFill>
                <a:latin typeface="Arial" charset="0"/>
              </a:rPr>
              <a:t>~1 teraOP</a:t>
            </a:r>
            <a:endParaRPr lang="en-US" sz="2000" u="none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8163" name="Line 99"/>
          <p:cNvSpPr>
            <a:spLocks noChangeShapeType="1"/>
          </p:cNvSpPr>
          <p:nvPr/>
        </p:nvSpPr>
        <p:spPr bwMode="auto">
          <a:xfrm flipV="1">
            <a:off x="1066800" y="1447800"/>
            <a:ext cx="9144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64" name="Text Box 100"/>
          <p:cNvSpPr txBox="1">
            <a:spLocks noChangeArrowheads="1"/>
          </p:cNvSpPr>
          <p:nvPr/>
        </p:nvSpPr>
        <p:spPr bwMode="auto">
          <a:xfrm>
            <a:off x="304800" y="1754188"/>
            <a:ext cx="1295400" cy="641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1800" u="none">
                <a:solidFill>
                  <a:schemeClr val="tx1"/>
                </a:solidFill>
                <a:latin typeface="Arial" charset="0"/>
              </a:rPr>
              <a:t>Populated columns</a:t>
            </a:r>
            <a:endParaRPr lang="en-US" sz="2800" u="none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8165" name="Line 101"/>
          <p:cNvSpPr>
            <a:spLocks noChangeShapeType="1"/>
          </p:cNvSpPr>
          <p:nvPr/>
        </p:nvSpPr>
        <p:spPr bwMode="auto">
          <a:xfrm flipH="1" flipV="1">
            <a:off x="6858000" y="3429000"/>
            <a:ext cx="1524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66" name="Line 102"/>
          <p:cNvSpPr>
            <a:spLocks noChangeShapeType="1"/>
          </p:cNvSpPr>
          <p:nvPr/>
        </p:nvSpPr>
        <p:spPr bwMode="auto">
          <a:xfrm>
            <a:off x="7696200" y="21336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67" name="Text Box 103"/>
          <p:cNvSpPr txBox="1">
            <a:spLocks noChangeArrowheads="1"/>
          </p:cNvSpPr>
          <p:nvPr/>
        </p:nvSpPr>
        <p:spPr bwMode="auto">
          <a:xfrm>
            <a:off x="7239000" y="4648200"/>
            <a:ext cx="1606550" cy="11874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>
                <a:solidFill>
                  <a:srgbClr val="339966"/>
                </a:solidFill>
                <a:latin typeface="Arial" charset="0"/>
              </a:rPr>
              <a:t>ALTOPS</a:t>
            </a:r>
          </a:p>
          <a:p>
            <a:pPr algn="ctr">
              <a:spcBef>
                <a:spcPct val="0"/>
              </a:spcBef>
            </a:pPr>
            <a:r>
              <a:rPr lang="en-US" sz="2400">
                <a:solidFill>
                  <a:srgbClr val="339966"/>
                </a:solidFill>
                <a:latin typeface="Arial" charset="0"/>
              </a:rPr>
              <a:t> O-T-S</a:t>
            </a:r>
            <a:endParaRPr lang="en-US" sz="2400" u="none">
              <a:solidFill>
                <a:srgbClr val="339966"/>
              </a:solidFill>
              <a:latin typeface="Arial" charset="0"/>
            </a:endParaRPr>
          </a:p>
          <a:p>
            <a:pPr algn="ctr">
              <a:spcBef>
                <a:spcPct val="0"/>
              </a:spcBef>
            </a:pPr>
            <a:r>
              <a:rPr lang="en-US" sz="2400">
                <a:solidFill>
                  <a:srgbClr val="339966"/>
                </a:solidFill>
                <a:latin typeface="Arial" charset="0"/>
              </a:rPr>
              <a:t>Prototype</a:t>
            </a:r>
            <a:endParaRPr lang="en-US" sz="2000" u="none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8168" name="Text Box 104"/>
          <p:cNvSpPr txBox="1">
            <a:spLocks noChangeArrowheads="1"/>
          </p:cNvSpPr>
          <p:nvPr/>
        </p:nvSpPr>
        <p:spPr bwMode="auto">
          <a:xfrm>
            <a:off x="225425" y="5562600"/>
            <a:ext cx="3667125" cy="10064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000" u="none">
                <a:solidFill>
                  <a:schemeClr val="tx1"/>
                </a:solidFill>
                <a:latin typeface="Arial" charset="0"/>
              </a:rPr>
              <a:t>Short Stack,</a:t>
            </a:r>
          </a:p>
          <a:p>
            <a:pPr algn="ctr">
              <a:spcBef>
                <a:spcPct val="0"/>
              </a:spcBef>
            </a:pPr>
            <a:r>
              <a:rPr lang="en-US" sz="2000" u="none">
                <a:solidFill>
                  <a:schemeClr val="tx1"/>
                </a:solidFill>
                <a:latin typeface="Arial" charset="0"/>
              </a:rPr>
              <a:t>18 Planes </a:t>
            </a:r>
          </a:p>
          <a:p>
            <a:pPr algn="ctr">
              <a:spcBef>
                <a:spcPct val="0"/>
              </a:spcBef>
            </a:pPr>
            <a:r>
              <a:rPr lang="en-US" sz="2000" u="none">
                <a:solidFill>
                  <a:schemeClr val="tx1"/>
                </a:solidFill>
                <a:latin typeface="Arial" charset="0"/>
              </a:rPr>
              <a:t>Performance Pot. 18 teraOps</a:t>
            </a:r>
          </a:p>
        </p:txBody>
      </p:sp>
      <p:sp>
        <p:nvSpPr>
          <p:cNvPr id="88169" name="Text Box 105"/>
          <p:cNvSpPr txBox="1">
            <a:spLocks noChangeArrowheads="1"/>
          </p:cNvSpPr>
          <p:nvPr/>
        </p:nvSpPr>
        <p:spPr bwMode="auto">
          <a:xfrm>
            <a:off x="5410200" y="3581400"/>
            <a:ext cx="2767013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000" u="none">
                <a:solidFill>
                  <a:schemeClr val="tx1"/>
                </a:solidFill>
                <a:latin typeface="Arial" charset="0"/>
              </a:rPr>
              <a:t>Board has 110 Chips </a:t>
            </a:r>
          </a:p>
        </p:txBody>
      </p:sp>
      <p:sp>
        <p:nvSpPr>
          <p:cNvPr id="88170" name="Line 106"/>
          <p:cNvSpPr>
            <a:spLocks noChangeShapeType="1"/>
          </p:cNvSpPr>
          <p:nvPr/>
        </p:nvSpPr>
        <p:spPr bwMode="auto">
          <a:xfrm flipV="1">
            <a:off x="2895600" y="5562600"/>
            <a:ext cx="9144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71" name="Line 107"/>
          <p:cNvSpPr>
            <a:spLocks noChangeShapeType="1"/>
          </p:cNvSpPr>
          <p:nvPr/>
        </p:nvSpPr>
        <p:spPr bwMode="auto">
          <a:xfrm flipV="1">
            <a:off x="7696200" y="457200"/>
            <a:ext cx="0" cy="1219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72" name="Text Box 108"/>
          <p:cNvSpPr txBox="1">
            <a:spLocks noChangeArrowheads="1"/>
          </p:cNvSpPr>
          <p:nvPr/>
        </p:nvSpPr>
        <p:spPr bwMode="auto">
          <a:xfrm>
            <a:off x="7497763" y="1738313"/>
            <a:ext cx="579437" cy="3667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1800" u="none">
                <a:solidFill>
                  <a:schemeClr val="tx1"/>
                </a:solidFill>
                <a:latin typeface="Arial" charset="0"/>
              </a:rPr>
              <a:t>24”</a:t>
            </a:r>
            <a:endParaRPr lang="en-US" sz="2800" u="none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8173" name="Line 109"/>
          <p:cNvSpPr>
            <a:spLocks noChangeShapeType="1"/>
          </p:cNvSpPr>
          <p:nvPr/>
        </p:nvSpPr>
        <p:spPr bwMode="auto">
          <a:xfrm>
            <a:off x="7467600" y="457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74" name="Line 110"/>
          <p:cNvSpPr>
            <a:spLocks noChangeShapeType="1"/>
          </p:cNvSpPr>
          <p:nvPr/>
        </p:nvSpPr>
        <p:spPr bwMode="auto">
          <a:xfrm>
            <a:off x="7467600" y="3429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75" name="Text Box 111"/>
          <p:cNvSpPr txBox="1">
            <a:spLocks noChangeArrowheads="1"/>
          </p:cNvSpPr>
          <p:nvPr/>
        </p:nvSpPr>
        <p:spPr bwMode="auto">
          <a:xfrm>
            <a:off x="228600" y="228600"/>
            <a:ext cx="1295400" cy="641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1800" u="none">
                <a:solidFill>
                  <a:schemeClr val="tx1"/>
                </a:solidFill>
                <a:latin typeface="Arial" charset="0"/>
              </a:rPr>
              <a:t>Not to scale</a:t>
            </a:r>
            <a:endParaRPr lang="en-US" sz="2800" u="none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8176" name="Line 112"/>
          <p:cNvSpPr>
            <a:spLocks noChangeShapeType="1"/>
          </p:cNvSpPr>
          <p:nvPr/>
        </p:nvSpPr>
        <p:spPr bwMode="auto">
          <a:xfrm flipV="1">
            <a:off x="6781800" y="4267200"/>
            <a:ext cx="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77" name="Line 113"/>
          <p:cNvSpPr>
            <a:spLocks noChangeShapeType="1"/>
          </p:cNvSpPr>
          <p:nvPr/>
        </p:nvSpPr>
        <p:spPr bwMode="auto">
          <a:xfrm flipH="1">
            <a:off x="4038600" y="41148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78" name="Line 114"/>
          <p:cNvSpPr>
            <a:spLocks noChangeShapeType="1"/>
          </p:cNvSpPr>
          <p:nvPr/>
        </p:nvSpPr>
        <p:spPr bwMode="auto">
          <a:xfrm>
            <a:off x="6781800" y="5181600"/>
            <a:ext cx="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79" name="Line 115"/>
          <p:cNvSpPr>
            <a:spLocks noChangeShapeType="1"/>
          </p:cNvSpPr>
          <p:nvPr/>
        </p:nvSpPr>
        <p:spPr bwMode="auto">
          <a:xfrm>
            <a:off x="5638800" y="41148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80" name="Text Box 116"/>
          <p:cNvSpPr txBox="1">
            <a:spLocks noChangeArrowheads="1"/>
          </p:cNvSpPr>
          <p:nvPr/>
        </p:nvSpPr>
        <p:spPr bwMode="auto">
          <a:xfrm>
            <a:off x="4953000" y="3886200"/>
            <a:ext cx="579438" cy="3667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1800" u="none">
                <a:solidFill>
                  <a:schemeClr val="tx1"/>
                </a:solidFill>
                <a:latin typeface="Arial" charset="0"/>
              </a:rPr>
              <a:t>30”</a:t>
            </a:r>
            <a:endParaRPr lang="en-US" sz="2800" u="none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8181" name="Text Box 117"/>
          <p:cNvSpPr txBox="1">
            <a:spLocks noChangeArrowheads="1"/>
          </p:cNvSpPr>
          <p:nvPr/>
        </p:nvSpPr>
        <p:spPr bwMode="auto">
          <a:xfrm>
            <a:off x="6553200" y="4876800"/>
            <a:ext cx="609600" cy="3667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1800" u="none">
                <a:solidFill>
                  <a:schemeClr val="tx1"/>
                </a:solidFill>
                <a:latin typeface="Arial" charset="0"/>
              </a:rPr>
              <a:t>24”</a:t>
            </a:r>
            <a:endParaRPr lang="en-US" sz="2800" u="none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8182" name="Line 118"/>
          <p:cNvSpPr>
            <a:spLocks noChangeShapeType="1"/>
          </p:cNvSpPr>
          <p:nvPr/>
        </p:nvSpPr>
        <p:spPr bwMode="auto">
          <a:xfrm flipH="1">
            <a:off x="3581400" y="3581400"/>
            <a:ext cx="1524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83" name="Line 119"/>
          <p:cNvSpPr>
            <a:spLocks noChangeShapeType="1"/>
          </p:cNvSpPr>
          <p:nvPr/>
        </p:nvSpPr>
        <p:spPr bwMode="auto">
          <a:xfrm flipV="1">
            <a:off x="3886200" y="4267200"/>
            <a:ext cx="2286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84" name="Line 120"/>
          <p:cNvSpPr>
            <a:spLocks noChangeShapeType="1"/>
          </p:cNvSpPr>
          <p:nvPr/>
        </p:nvSpPr>
        <p:spPr bwMode="auto">
          <a:xfrm flipH="1">
            <a:off x="4038600" y="4267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85" name="Line 121"/>
          <p:cNvSpPr>
            <a:spLocks noChangeShapeType="1"/>
          </p:cNvSpPr>
          <p:nvPr/>
        </p:nvSpPr>
        <p:spPr bwMode="auto">
          <a:xfrm>
            <a:off x="6477000" y="39624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86" name="Line 122"/>
          <p:cNvSpPr>
            <a:spLocks noChangeShapeType="1"/>
          </p:cNvSpPr>
          <p:nvPr/>
        </p:nvSpPr>
        <p:spPr bwMode="auto">
          <a:xfrm flipH="1">
            <a:off x="4038600" y="38862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87" name="Line 123"/>
          <p:cNvSpPr>
            <a:spLocks noChangeShapeType="1"/>
          </p:cNvSpPr>
          <p:nvPr/>
        </p:nvSpPr>
        <p:spPr bwMode="auto">
          <a:xfrm flipH="1">
            <a:off x="6553200" y="5791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88" name="Line 124"/>
          <p:cNvSpPr>
            <a:spLocks noChangeShapeType="1"/>
          </p:cNvSpPr>
          <p:nvPr/>
        </p:nvSpPr>
        <p:spPr bwMode="auto">
          <a:xfrm flipH="1" flipV="1">
            <a:off x="3733800" y="43434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89" name="Text Box 125"/>
          <p:cNvSpPr txBox="1">
            <a:spLocks noChangeArrowheads="1"/>
          </p:cNvSpPr>
          <p:nvPr/>
        </p:nvSpPr>
        <p:spPr bwMode="auto">
          <a:xfrm>
            <a:off x="3505200" y="4052888"/>
            <a:ext cx="609600" cy="3667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1800" u="none">
                <a:solidFill>
                  <a:schemeClr val="tx1"/>
                </a:solidFill>
                <a:latin typeface="Arial" charset="0"/>
              </a:rPr>
              <a:t>24”</a:t>
            </a:r>
            <a:endParaRPr lang="en-US" sz="2800" u="none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8190" name="Line 126"/>
          <p:cNvSpPr>
            <a:spLocks noChangeShapeType="1"/>
          </p:cNvSpPr>
          <p:nvPr/>
        </p:nvSpPr>
        <p:spPr bwMode="auto">
          <a:xfrm flipH="1">
            <a:off x="6553200" y="4267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91" name="AutoShape 127"/>
          <p:cNvSpPr>
            <a:spLocks noChangeArrowheads="1"/>
          </p:cNvSpPr>
          <p:nvPr/>
        </p:nvSpPr>
        <p:spPr bwMode="auto">
          <a:xfrm>
            <a:off x="3733800" y="4267200"/>
            <a:ext cx="2743200" cy="609600"/>
          </a:xfrm>
          <a:prstGeom prst="cube">
            <a:avLst>
              <a:gd name="adj" fmla="val 54426"/>
            </a:avLst>
          </a:prstGeom>
          <a:solidFill>
            <a:srgbClr val="FF66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92" name="Text Box 128"/>
          <p:cNvSpPr txBox="1">
            <a:spLocks noChangeArrowheads="1"/>
          </p:cNvSpPr>
          <p:nvPr/>
        </p:nvSpPr>
        <p:spPr bwMode="auto">
          <a:xfrm>
            <a:off x="4384675" y="4251325"/>
            <a:ext cx="1157288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000" u="none">
                <a:solidFill>
                  <a:schemeClr val="tx1"/>
                </a:solidFill>
                <a:latin typeface="Arial" charset="0"/>
              </a:rPr>
              <a:t>System </a:t>
            </a:r>
          </a:p>
        </p:txBody>
      </p:sp>
      <p:sp>
        <p:nvSpPr>
          <p:cNvPr id="88193" name="Text Box 129"/>
          <p:cNvSpPr txBox="1">
            <a:spLocks noChangeArrowheads="1"/>
          </p:cNvSpPr>
          <p:nvPr/>
        </p:nvSpPr>
        <p:spPr bwMode="auto">
          <a:xfrm>
            <a:off x="4208463" y="5013325"/>
            <a:ext cx="1427162" cy="10064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000" u="none">
                <a:solidFill>
                  <a:schemeClr val="tx1"/>
                </a:solidFill>
                <a:latin typeface="Arial" charset="0"/>
              </a:rPr>
              <a:t>Processor</a:t>
            </a:r>
          </a:p>
          <a:p>
            <a:pPr algn="ctr">
              <a:spcBef>
                <a:spcPct val="0"/>
              </a:spcBef>
            </a:pPr>
            <a:r>
              <a:rPr lang="en-US" sz="2000" u="none">
                <a:solidFill>
                  <a:schemeClr val="tx1"/>
                </a:solidFill>
                <a:latin typeface="Arial" charset="0"/>
              </a:rPr>
              <a:t>Assembly</a:t>
            </a:r>
          </a:p>
          <a:p>
            <a:pPr algn="ctr">
              <a:spcBef>
                <a:spcPct val="0"/>
              </a:spcBef>
            </a:pPr>
            <a:r>
              <a:rPr lang="en-US" sz="2000" u="none">
                <a:solidFill>
                  <a:schemeClr val="tx1"/>
                </a:solidFill>
                <a:latin typeface="Arial" charset="0"/>
              </a:rPr>
              <a:t>Line</a:t>
            </a:r>
          </a:p>
        </p:txBody>
      </p:sp>
      <p:sp>
        <p:nvSpPr>
          <p:cNvPr id="88194" name="Text Box 130"/>
          <p:cNvSpPr txBox="1">
            <a:spLocks noChangeArrowheads="1"/>
          </p:cNvSpPr>
          <p:nvPr/>
        </p:nvSpPr>
        <p:spPr bwMode="auto">
          <a:xfrm>
            <a:off x="1828800" y="64452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advTm="22176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2819400" y="2590800"/>
            <a:ext cx="1214438" cy="1214438"/>
          </a:xfrm>
          <a:prstGeom prst="cube">
            <a:avLst>
              <a:gd name="adj" fmla="val 25000"/>
            </a:avLst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AutoShape 3"/>
          <p:cNvSpPr>
            <a:spLocks noChangeArrowheads="1"/>
          </p:cNvSpPr>
          <p:nvPr/>
        </p:nvSpPr>
        <p:spPr bwMode="auto">
          <a:xfrm>
            <a:off x="2819400" y="1681163"/>
            <a:ext cx="1214438" cy="1214437"/>
          </a:xfrm>
          <a:prstGeom prst="cube">
            <a:avLst>
              <a:gd name="adj" fmla="val 25000"/>
            </a:avLst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lang="en-US" sz="2800" u="none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4036" name="AutoShape 4"/>
          <p:cNvSpPr>
            <a:spLocks noChangeArrowheads="1"/>
          </p:cNvSpPr>
          <p:nvPr/>
        </p:nvSpPr>
        <p:spPr bwMode="auto">
          <a:xfrm>
            <a:off x="5562600" y="2667000"/>
            <a:ext cx="1214438" cy="1214438"/>
          </a:xfrm>
          <a:prstGeom prst="cube">
            <a:avLst>
              <a:gd name="adj" fmla="val 25000"/>
            </a:avLst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AutoShape 5"/>
          <p:cNvSpPr>
            <a:spLocks noChangeArrowheads="1"/>
          </p:cNvSpPr>
          <p:nvPr/>
        </p:nvSpPr>
        <p:spPr bwMode="auto">
          <a:xfrm>
            <a:off x="5562600" y="1757363"/>
            <a:ext cx="1214438" cy="1214437"/>
          </a:xfrm>
          <a:prstGeom prst="cube">
            <a:avLst>
              <a:gd name="adj" fmla="val 25000"/>
            </a:avLst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AutoShape 6"/>
          <p:cNvSpPr>
            <a:spLocks noChangeArrowheads="1"/>
          </p:cNvSpPr>
          <p:nvPr/>
        </p:nvSpPr>
        <p:spPr bwMode="auto">
          <a:xfrm>
            <a:off x="2286000" y="3124200"/>
            <a:ext cx="1214438" cy="1371600"/>
          </a:xfrm>
          <a:prstGeom prst="cube">
            <a:avLst>
              <a:gd name="adj" fmla="val 25000"/>
            </a:avLst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AutoShape 7"/>
          <p:cNvSpPr>
            <a:spLocks noChangeArrowheads="1"/>
          </p:cNvSpPr>
          <p:nvPr/>
        </p:nvSpPr>
        <p:spPr bwMode="auto">
          <a:xfrm>
            <a:off x="2286000" y="2133600"/>
            <a:ext cx="1214438" cy="1295400"/>
          </a:xfrm>
          <a:prstGeom prst="cube">
            <a:avLst>
              <a:gd name="adj" fmla="val 25000"/>
            </a:avLst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  <a:latin typeface="Arial" charset="0"/>
              </a:rPr>
              <a:t>Stack</a:t>
            </a:r>
            <a:endParaRPr lang="en-US" sz="2800" u="none">
              <a:solidFill>
                <a:schemeClr val="tx1"/>
              </a:solidFill>
              <a:latin typeface="Arial" charset="0"/>
            </a:endParaRPr>
          </a:p>
          <a:p>
            <a:pPr algn="ctr"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  <a:latin typeface="Arial" charset="0"/>
              </a:rPr>
              <a:t>1</a:t>
            </a:r>
          </a:p>
        </p:txBody>
      </p:sp>
      <p:sp>
        <p:nvSpPr>
          <p:cNvPr id="44040" name="AutoShape 8"/>
          <p:cNvSpPr>
            <a:spLocks noChangeArrowheads="1"/>
          </p:cNvSpPr>
          <p:nvPr/>
        </p:nvSpPr>
        <p:spPr bwMode="auto">
          <a:xfrm>
            <a:off x="5029200" y="3128963"/>
            <a:ext cx="1214438" cy="1366837"/>
          </a:xfrm>
          <a:prstGeom prst="cube">
            <a:avLst>
              <a:gd name="adj" fmla="val 25000"/>
            </a:avLst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41" name="AutoShape 9"/>
          <p:cNvSpPr>
            <a:spLocks noChangeArrowheads="1"/>
          </p:cNvSpPr>
          <p:nvPr/>
        </p:nvSpPr>
        <p:spPr bwMode="auto">
          <a:xfrm>
            <a:off x="5029200" y="2133600"/>
            <a:ext cx="1214438" cy="1295400"/>
          </a:xfrm>
          <a:prstGeom prst="cube">
            <a:avLst>
              <a:gd name="adj" fmla="val 25000"/>
            </a:avLst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  <a:latin typeface="Arial" charset="0"/>
              </a:rPr>
              <a:t>Stack</a:t>
            </a:r>
            <a:r>
              <a:rPr lang="en-US" sz="2800" u="none">
                <a:solidFill>
                  <a:schemeClr val="tx1"/>
                </a:solidFill>
                <a:latin typeface="Arial" charset="0"/>
              </a:rPr>
              <a:t> </a:t>
            </a:r>
          </a:p>
          <a:p>
            <a:pPr algn="ctr"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  <a:latin typeface="Arial" charset="0"/>
              </a:rPr>
              <a:t>2</a:t>
            </a:r>
          </a:p>
        </p:txBody>
      </p:sp>
      <p:sp>
        <p:nvSpPr>
          <p:cNvPr id="44042" name="AutoShape 10"/>
          <p:cNvSpPr>
            <a:spLocks noChangeArrowheads="1"/>
          </p:cNvSpPr>
          <p:nvPr/>
        </p:nvSpPr>
        <p:spPr bwMode="auto">
          <a:xfrm>
            <a:off x="3962400" y="1828800"/>
            <a:ext cx="914400" cy="2286000"/>
          </a:xfrm>
          <a:prstGeom prst="can">
            <a:avLst>
              <a:gd name="adj" fmla="val 38009"/>
            </a:avLst>
          </a:prstGeom>
          <a:solidFill>
            <a:srgbClr val="CCFFCC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Text Box 11"/>
          <p:cNvSpPr txBox="1">
            <a:spLocks noChangeArrowheads="1"/>
          </p:cNvSpPr>
          <p:nvPr/>
        </p:nvSpPr>
        <p:spPr bwMode="auto">
          <a:xfrm>
            <a:off x="4114800" y="1439863"/>
            <a:ext cx="11430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  <a:latin typeface="Arial" charset="0"/>
              </a:rPr>
              <a:t>Disks</a:t>
            </a:r>
          </a:p>
        </p:txBody>
      </p:sp>
      <p:sp>
        <p:nvSpPr>
          <p:cNvPr id="44044" name="Text Box 12"/>
          <p:cNvSpPr txBox="1">
            <a:spLocks noChangeArrowheads="1"/>
          </p:cNvSpPr>
          <p:nvPr/>
        </p:nvSpPr>
        <p:spPr bwMode="auto">
          <a:xfrm>
            <a:off x="3035300" y="1265238"/>
            <a:ext cx="1252538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  <a:latin typeface="Arial" charset="0"/>
              </a:rPr>
              <a:t>Stack 3</a:t>
            </a:r>
          </a:p>
        </p:txBody>
      </p:sp>
      <p:sp>
        <p:nvSpPr>
          <p:cNvPr id="44045" name="Text Box 13"/>
          <p:cNvSpPr txBox="1">
            <a:spLocks noChangeArrowheads="1"/>
          </p:cNvSpPr>
          <p:nvPr/>
        </p:nvSpPr>
        <p:spPr bwMode="auto">
          <a:xfrm>
            <a:off x="5791200" y="1325563"/>
            <a:ext cx="14478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  <a:latin typeface="Arial" charset="0"/>
              </a:rPr>
              <a:t>Stack 4</a:t>
            </a:r>
          </a:p>
        </p:txBody>
      </p:sp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1998663" y="90488"/>
            <a:ext cx="5189537" cy="11287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>
                <a:solidFill>
                  <a:srgbClr val="339966"/>
                </a:solidFill>
                <a:latin typeface="Arial" charset="0"/>
              </a:rPr>
              <a:t>TOTAL</a:t>
            </a:r>
          </a:p>
          <a:p>
            <a:pPr algn="ctr">
              <a:spcBef>
                <a:spcPct val="0"/>
              </a:spcBef>
            </a:pPr>
            <a:r>
              <a:rPr lang="en-US" sz="3200">
                <a:solidFill>
                  <a:srgbClr val="339966"/>
                </a:solidFill>
                <a:latin typeface="Arial" charset="0"/>
              </a:rPr>
              <a:t>ALTOPS (“Off-The-Shelf”)</a:t>
            </a:r>
            <a:endParaRPr lang="en-US" sz="2800">
              <a:solidFill>
                <a:srgbClr val="339966"/>
              </a:solidFill>
              <a:latin typeface="Arial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611188" y="1538288"/>
            <a:ext cx="1808162" cy="8239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Arial" charset="0"/>
              </a:rPr>
              <a:t>Design Study</a:t>
            </a:r>
          </a:p>
          <a:p>
            <a:pPr algn="ctr">
              <a:spcBef>
                <a:spcPct val="0"/>
              </a:spcBef>
            </a:pPr>
            <a:endParaRPr lang="en-US" sz="2800" u="none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 flipH="1">
            <a:off x="228600" y="4767263"/>
            <a:ext cx="8763000" cy="18002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  <a:latin typeface="Arial" charset="0"/>
              </a:rPr>
              <a:t>Machine has107,712 Function Units.  </a:t>
            </a:r>
          </a:p>
          <a:p>
            <a:pPr algn="ctr"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  <a:latin typeface="Arial" charset="0"/>
              </a:rPr>
              <a:t>Sustained performance potential 140 teraOps/sec.</a:t>
            </a:r>
          </a:p>
          <a:p>
            <a:pPr algn="ctr"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  <a:latin typeface="Arial" charset="0"/>
              </a:rPr>
              <a:t>Final result rate for 100,000 instruction </a:t>
            </a:r>
          </a:p>
          <a:p>
            <a:pPr algn="ctr"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  <a:latin typeface="Arial" charset="0"/>
              </a:rPr>
              <a:t> commercial job, ~90,000/second   </a:t>
            </a:r>
          </a:p>
        </p:txBody>
      </p:sp>
      <p:sp>
        <p:nvSpPr>
          <p:cNvPr id="44049" name="Line 17"/>
          <p:cNvSpPr>
            <a:spLocks noChangeShapeType="1"/>
          </p:cNvSpPr>
          <p:nvPr/>
        </p:nvSpPr>
        <p:spPr bwMode="auto">
          <a:xfrm>
            <a:off x="6934200" y="28956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Line 18"/>
          <p:cNvSpPr>
            <a:spLocks noChangeShapeType="1"/>
          </p:cNvSpPr>
          <p:nvPr/>
        </p:nvSpPr>
        <p:spPr bwMode="auto">
          <a:xfrm>
            <a:off x="6781800" y="35814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51" name="Line 19"/>
          <p:cNvSpPr>
            <a:spLocks noChangeShapeType="1"/>
          </p:cNvSpPr>
          <p:nvPr/>
        </p:nvSpPr>
        <p:spPr bwMode="auto">
          <a:xfrm>
            <a:off x="6705600" y="1752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52" name="Line 20"/>
          <p:cNvSpPr>
            <a:spLocks noChangeShapeType="1"/>
          </p:cNvSpPr>
          <p:nvPr/>
        </p:nvSpPr>
        <p:spPr bwMode="auto">
          <a:xfrm flipV="1">
            <a:off x="5943600" y="44196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53" name="Line 21"/>
          <p:cNvSpPr>
            <a:spLocks noChangeShapeType="1"/>
          </p:cNvSpPr>
          <p:nvPr/>
        </p:nvSpPr>
        <p:spPr bwMode="auto">
          <a:xfrm>
            <a:off x="5943600" y="4648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54" name="Line 22"/>
          <p:cNvSpPr>
            <a:spLocks noChangeShapeType="1"/>
          </p:cNvSpPr>
          <p:nvPr/>
        </p:nvSpPr>
        <p:spPr bwMode="auto">
          <a:xfrm flipV="1">
            <a:off x="6934200" y="16764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55" name="Line 23"/>
          <p:cNvSpPr>
            <a:spLocks noChangeShapeType="1"/>
          </p:cNvSpPr>
          <p:nvPr/>
        </p:nvSpPr>
        <p:spPr bwMode="auto">
          <a:xfrm flipV="1">
            <a:off x="2286000" y="36576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56" name="Line 24"/>
          <p:cNvSpPr>
            <a:spLocks noChangeShapeType="1"/>
          </p:cNvSpPr>
          <p:nvPr/>
        </p:nvSpPr>
        <p:spPr bwMode="auto">
          <a:xfrm flipH="1">
            <a:off x="2286000" y="4648200"/>
            <a:ext cx="1600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57" name="Line 25"/>
          <p:cNvSpPr>
            <a:spLocks noChangeShapeType="1"/>
          </p:cNvSpPr>
          <p:nvPr/>
        </p:nvSpPr>
        <p:spPr bwMode="auto">
          <a:xfrm>
            <a:off x="4419600" y="4648200"/>
            <a:ext cx="152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58" name="Line 26"/>
          <p:cNvSpPr>
            <a:spLocks noChangeShapeType="1"/>
          </p:cNvSpPr>
          <p:nvPr/>
        </p:nvSpPr>
        <p:spPr bwMode="auto">
          <a:xfrm flipH="1">
            <a:off x="6096000" y="4191000"/>
            <a:ext cx="3810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59" name="Text Box 27"/>
          <p:cNvSpPr txBox="1">
            <a:spLocks noChangeArrowheads="1"/>
          </p:cNvSpPr>
          <p:nvPr/>
        </p:nvSpPr>
        <p:spPr bwMode="auto">
          <a:xfrm>
            <a:off x="6400800" y="3840163"/>
            <a:ext cx="4572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  <a:latin typeface="Arial" charset="0"/>
              </a:rPr>
              <a:t>6’</a:t>
            </a:r>
            <a:endParaRPr lang="en-US" sz="2800" u="none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4060" name="Text Box 28"/>
          <p:cNvSpPr txBox="1">
            <a:spLocks noChangeArrowheads="1"/>
          </p:cNvSpPr>
          <p:nvPr/>
        </p:nvSpPr>
        <p:spPr bwMode="auto">
          <a:xfrm>
            <a:off x="3886200" y="4373563"/>
            <a:ext cx="5334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  <a:latin typeface="Arial" charset="0"/>
              </a:rPr>
              <a:t>6</a:t>
            </a:r>
            <a:r>
              <a:rPr lang="en-US" sz="2000" u="none">
                <a:solidFill>
                  <a:schemeClr val="tx1"/>
                </a:solidFill>
                <a:latin typeface="Arial" charset="0"/>
              </a:rPr>
              <a:t>’</a:t>
            </a:r>
          </a:p>
        </p:txBody>
      </p:sp>
      <p:sp>
        <p:nvSpPr>
          <p:cNvPr id="44061" name="Line 29"/>
          <p:cNvSpPr>
            <a:spLocks noChangeShapeType="1"/>
          </p:cNvSpPr>
          <p:nvPr/>
        </p:nvSpPr>
        <p:spPr bwMode="auto">
          <a:xfrm flipV="1">
            <a:off x="6629400" y="3581400"/>
            <a:ext cx="3048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62" name="Text Box 30"/>
          <p:cNvSpPr txBox="1">
            <a:spLocks noChangeArrowheads="1"/>
          </p:cNvSpPr>
          <p:nvPr/>
        </p:nvSpPr>
        <p:spPr bwMode="auto">
          <a:xfrm>
            <a:off x="6781800" y="2484438"/>
            <a:ext cx="4572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  <a:latin typeface="Arial" charset="0"/>
              </a:rPr>
              <a:t>5’</a:t>
            </a:r>
            <a:endParaRPr lang="en-US" sz="2800" u="none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4063" name="Text Box 31"/>
          <p:cNvSpPr txBox="1">
            <a:spLocks noChangeArrowheads="1"/>
          </p:cNvSpPr>
          <p:nvPr/>
        </p:nvSpPr>
        <p:spPr bwMode="auto">
          <a:xfrm>
            <a:off x="3975100" y="2332038"/>
            <a:ext cx="947738" cy="11874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  <a:latin typeface="Arial" charset="0"/>
              </a:rPr>
              <a:t>3,600</a:t>
            </a:r>
          </a:p>
          <a:p>
            <a:pPr algn="ctr"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  <a:latin typeface="Arial" charset="0"/>
              </a:rPr>
              <a:t>giga-</a:t>
            </a:r>
          </a:p>
          <a:p>
            <a:pPr algn="ctr"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  <a:latin typeface="Arial" charset="0"/>
              </a:rPr>
              <a:t>byte</a:t>
            </a:r>
          </a:p>
        </p:txBody>
      </p:sp>
      <p:sp>
        <p:nvSpPr>
          <p:cNvPr id="44064" name="Text Box 32"/>
          <p:cNvSpPr txBox="1">
            <a:spLocks noChangeArrowheads="1"/>
          </p:cNvSpPr>
          <p:nvPr/>
        </p:nvSpPr>
        <p:spPr bwMode="auto">
          <a:xfrm>
            <a:off x="1828800" y="63690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advTm="54512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57200" y="1343025"/>
            <a:ext cx="8534400" cy="545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Some Performance Estimates of </a:t>
            </a:r>
            <a:r>
              <a:rPr lang="en-US" sz="3200">
                <a:solidFill>
                  <a:schemeClr val="accent1"/>
                </a:solidFill>
              </a:rPr>
              <a:t> </a:t>
            </a:r>
          </a:p>
          <a:p>
            <a:pPr algn="ctr">
              <a:spcBef>
                <a:spcPct val="0"/>
              </a:spcBef>
            </a:pPr>
            <a:r>
              <a:rPr lang="en-US" sz="3200">
                <a:solidFill>
                  <a:schemeClr val="tx1"/>
                </a:solidFill>
              </a:rPr>
              <a:t>O-T-S </a:t>
            </a:r>
            <a:r>
              <a:rPr lang="en-US" sz="3200">
                <a:solidFill>
                  <a:srgbClr val="FF0000"/>
                </a:solidFill>
              </a:rPr>
              <a:t>ALTOPS</a:t>
            </a:r>
            <a:r>
              <a:rPr lang="en-US" sz="3200">
                <a:solidFill>
                  <a:schemeClr val="accent1"/>
                </a:solidFill>
              </a:rPr>
              <a:t> </a:t>
            </a:r>
            <a:r>
              <a:rPr lang="en-US" sz="3200" u="none">
                <a:solidFill>
                  <a:schemeClr val="tx1"/>
                </a:solidFill>
              </a:rPr>
              <a:t>(10 teraOp)</a:t>
            </a:r>
          </a:p>
          <a:p>
            <a:pPr>
              <a:spcBef>
                <a:spcPct val="0"/>
              </a:spcBef>
            </a:pPr>
            <a:endParaRPr lang="en-US" sz="3200" u="none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>
                <a:solidFill>
                  <a:schemeClr val="accent1"/>
                </a:solidFill>
              </a:rPr>
              <a:t>  </a:t>
            </a:r>
            <a:r>
              <a:rPr lang="en-US" sz="3200" u="none">
                <a:solidFill>
                  <a:schemeClr val="tx1"/>
                </a:solidFill>
              </a:rPr>
              <a:t>Matrix operation, conventional method,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(assume 10,000 of chips are pipelined 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multipliers):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For a 10,000x10,000x1000 model: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             Single plane, 10 to 20 ms.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             Total model, 10 to 20 sec.   </a:t>
            </a:r>
          </a:p>
          <a:p>
            <a:pPr>
              <a:spcBef>
                <a:spcPct val="0"/>
              </a:spcBef>
            </a:pPr>
            <a:endParaRPr lang="en-US" sz="3200" u="none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endParaRPr lang="en-US" sz="3200">
              <a:solidFill>
                <a:schemeClr val="accent1"/>
              </a:solidFill>
            </a:endParaRP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3352800" y="381000"/>
            <a:ext cx="178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/>
              <a:t>TOTAL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1828800" y="63690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609600" y="838200"/>
            <a:ext cx="853440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3200">
                <a:solidFill>
                  <a:schemeClr val="tx1"/>
                </a:solidFill>
              </a:rPr>
              <a:t>Second Generation, (Wafer Scale integration) </a:t>
            </a:r>
            <a:r>
              <a:rPr lang="en-US" sz="3200">
                <a:solidFill>
                  <a:srgbClr val="FF0000"/>
                </a:solidFill>
              </a:rPr>
              <a:t>ALTOPS</a:t>
            </a:r>
            <a:r>
              <a:rPr lang="en-US" sz="3200" u="none">
                <a:solidFill>
                  <a:schemeClr val="accent1"/>
                </a:solidFill>
              </a:rPr>
              <a:t>  </a:t>
            </a:r>
            <a:r>
              <a:rPr lang="en-US" sz="3200" u="none">
                <a:solidFill>
                  <a:schemeClr val="tx1"/>
                </a:solidFill>
              </a:rPr>
              <a:t>(3.5 PetaOps)</a:t>
            </a:r>
          </a:p>
          <a:p>
            <a:pPr>
              <a:spcBef>
                <a:spcPct val="0"/>
              </a:spcBef>
            </a:pPr>
            <a:endParaRPr lang="en-US" sz="3200" u="none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>
                <a:solidFill>
                  <a:schemeClr val="accent1"/>
                </a:solidFill>
              </a:rPr>
              <a:t>  </a:t>
            </a:r>
            <a:r>
              <a:rPr lang="en-US" sz="3200" u="none">
                <a:solidFill>
                  <a:schemeClr val="tx1"/>
                </a:solidFill>
              </a:rPr>
              <a:t>Matrix multiplication, conventional method,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(assume 20,000 of chips are pipelined 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multipliers): For a 10,000x10,000x1000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model: Single plane, 1 to 2 ms.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             Total model, 1 to 2 sec.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>
                <a:solidFill>
                  <a:schemeClr val="tx1"/>
                </a:solidFill>
              </a:rPr>
              <a:t>  Note that due to the simple interconnections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of the </a:t>
            </a:r>
            <a:r>
              <a:rPr lang="en-US" sz="3200">
                <a:solidFill>
                  <a:srgbClr val="FF0000"/>
                </a:solidFill>
              </a:rPr>
              <a:t>ALTOPS</a:t>
            </a:r>
            <a:r>
              <a:rPr lang="en-US" sz="3200" u="none">
                <a:solidFill>
                  <a:schemeClr val="tx1"/>
                </a:solidFill>
              </a:rPr>
              <a:t> architecture, “Wafer Scale”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integration is feasible.  </a:t>
            </a:r>
          </a:p>
          <a:p>
            <a:pPr>
              <a:spcBef>
                <a:spcPct val="0"/>
              </a:spcBef>
            </a:pPr>
            <a:endParaRPr lang="en-US" sz="3200">
              <a:solidFill>
                <a:schemeClr val="accent1"/>
              </a:solidFill>
            </a:endParaRPr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3352800" y="152400"/>
            <a:ext cx="228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/>
              <a:t>TOTAL</a:t>
            </a:r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1828800" y="63690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659" name="Object 3"/>
          <p:cNvGraphicFramePr>
            <a:graphicFrameLocks noChangeAspect="1"/>
          </p:cNvGraphicFramePr>
          <p:nvPr/>
        </p:nvGraphicFramePr>
        <p:xfrm>
          <a:off x="0" y="23813"/>
          <a:ext cx="9220200" cy="6834187"/>
        </p:xfrm>
        <a:graphic>
          <a:graphicData uri="http://schemas.openxmlformats.org/presentationml/2006/ole">
            <p:oleObj spid="_x0000_s70659" name="Slide" r:id="rId3" imgW="4543143" imgH="3391200" progId="PowerPoint.Slide.8">
              <p:embed/>
            </p:oleObj>
          </a:graphicData>
        </a:graphic>
      </p:graphicFrame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auto">
          <a:xfrm>
            <a:off x="0" y="6629400"/>
            <a:ext cx="9448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4" name="Rectangle 8"/>
          <p:cNvSpPr>
            <a:spLocks noChangeArrowheads="1"/>
          </p:cNvSpPr>
          <p:nvPr/>
        </p:nvSpPr>
        <p:spPr bwMode="auto">
          <a:xfrm>
            <a:off x="0" y="6629400"/>
            <a:ext cx="9448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5" name="Rectangle 9"/>
          <p:cNvSpPr>
            <a:spLocks noChangeArrowheads="1"/>
          </p:cNvSpPr>
          <p:nvPr/>
        </p:nvSpPr>
        <p:spPr bwMode="auto">
          <a:xfrm>
            <a:off x="0" y="6705600"/>
            <a:ext cx="92202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6" name="Rectangle 10"/>
          <p:cNvSpPr>
            <a:spLocks noChangeArrowheads="1"/>
          </p:cNvSpPr>
          <p:nvPr/>
        </p:nvSpPr>
        <p:spPr bwMode="auto">
          <a:xfrm>
            <a:off x="0" y="6629400"/>
            <a:ext cx="9144000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8" name="Text Box 12"/>
          <p:cNvSpPr txBox="1">
            <a:spLocks noChangeArrowheads="1"/>
          </p:cNvSpPr>
          <p:nvPr/>
        </p:nvSpPr>
        <p:spPr bwMode="auto">
          <a:xfrm>
            <a:off x="1828800" y="65976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14400"/>
            <a:ext cx="7772400" cy="1143000"/>
          </a:xfrm>
        </p:spPr>
        <p:txBody>
          <a:bodyPr/>
          <a:lstStyle/>
          <a:p>
            <a:pPr algn="l"/>
            <a:r>
              <a:rPr lang="en-US" sz="4000" b="1" u="sng">
                <a:solidFill>
                  <a:srgbClr val="008000"/>
                </a:solidFill>
              </a:rPr>
              <a:t>Efficiency for Business</a:t>
            </a:r>
            <a:endParaRPr lang="en-US"/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609600" y="2135188"/>
            <a:ext cx="8220075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3200"/>
              <a:t>o </a:t>
            </a:r>
            <a:r>
              <a:rPr lang="en-US" sz="3200" u="none">
                <a:solidFill>
                  <a:schemeClr val="tx1"/>
                </a:solidFill>
              </a:rPr>
              <a:t> Automated accounts and audits of all I.S. 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activity.  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>
                <a:solidFill>
                  <a:schemeClr val="tx1"/>
                </a:solidFill>
              </a:rPr>
              <a:t>  Complete model of business Information  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System in I. S. Specifications enables:  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>
                <a:solidFill>
                  <a:schemeClr val="tx1"/>
                </a:solidFill>
              </a:rPr>
              <a:t>  Rapid, accurate evaluation of system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changes. 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>
                <a:solidFill>
                  <a:schemeClr val="tx1"/>
                </a:solidFill>
              </a:rPr>
              <a:t>  Rapid, accurate modeling of complex data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and large models.</a:t>
            </a:r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609600" y="76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4400">
                <a:solidFill>
                  <a:srgbClr val="FF3300"/>
                </a:solidFill>
              </a:rPr>
              <a:t>BENEFITS OF TOTAL </a:t>
            </a:r>
            <a:endParaRPr lang="en-US" sz="5400">
              <a:solidFill>
                <a:schemeClr val="accent1"/>
              </a:solidFill>
            </a:endParaRP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1828800" y="63690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685800" y="1171575"/>
            <a:ext cx="7772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/>
              <a:t>Highest Protection</a:t>
            </a:r>
            <a:r>
              <a:rPr lang="en-US" u="none"/>
              <a:t> </a:t>
            </a: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1371600" y="76200"/>
            <a:ext cx="59626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sz="4400">
                <a:solidFill>
                  <a:srgbClr val="FF3300"/>
                </a:solidFill>
              </a:rPr>
              <a:t>BENEFITS OF TOTAL</a:t>
            </a:r>
            <a:endParaRPr lang="en-US" sz="2400" b="0">
              <a:solidFill>
                <a:srgbClr val="FF3300"/>
              </a:solidFill>
            </a:endParaRP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533400" y="21336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  <a:buClr>
                <a:srgbClr val="008000"/>
              </a:buClr>
            </a:pPr>
            <a:r>
              <a:rPr lang="en-US" sz="3200"/>
              <a:t>o</a:t>
            </a:r>
            <a:r>
              <a:rPr lang="en-US" sz="3200" u="none"/>
              <a:t> </a:t>
            </a:r>
            <a:r>
              <a:rPr lang="en-US" sz="3200" u="none">
                <a:solidFill>
                  <a:schemeClr val="tx1"/>
                </a:solidFill>
              </a:rPr>
              <a:t> Maximum </a:t>
            </a:r>
            <a:r>
              <a:rPr lang="en-US" sz="3200"/>
              <a:t>Security</a:t>
            </a:r>
            <a:r>
              <a:rPr lang="en-US" sz="3200" u="none"/>
              <a:t> </a:t>
            </a:r>
            <a:r>
              <a:rPr lang="en-US" sz="3200" u="none">
                <a:solidFill>
                  <a:schemeClr val="tx1"/>
                </a:solidFill>
              </a:rPr>
              <a:t>and </a:t>
            </a:r>
            <a:r>
              <a:rPr lang="en-US" sz="3200"/>
              <a:t>Privacy</a:t>
            </a:r>
            <a:r>
              <a:rPr lang="en-US" sz="3200" u="none">
                <a:solidFill>
                  <a:schemeClr val="tx1"/>
                </a:solidFill>
              </a:rPr>
              <a:t> of Data,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No “Virus”, “Bombs”, “Denial of Service”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542925" y="3200400"/>
            <a:ext cx="741045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/>
              <a:t>  </a:t>
            </a:r>
            <a:r>
              <a:rPr lang="en-US" sz="3200"/>
              <a:t>System User</a:t>
            </a:r>
            <a:r>
              <a:rPr lang="en-US" sz="3200" u="none">
                <a:solidFill>
                  <a:schemeClr val="tx1"/>
                </a:solidFill>
              </a:rPr>
              <a:t> cannot invade or discover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Intellectual Property of job being used.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</a:t>
            </a: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533400" y="4267200"/>
            <a:ext cx="7451725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/>
              <a:t>  </a:t>
            </a:r>
            <a:r>
              <a:rPr lang="en-US" sz="3200"/>
              <a:t>Job design</a:t>
            </a:r>
            <a:r>
              <a:rPr lang="en-US" sz="3200" u="none">
                <a:solidFill>
                  <a:schemeClr val="tx1"/>
                </a:solidFill>
              </a:rPr>
              <a:t>  owner cannot invade data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 of User.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</a:t>
            </a:r>
            <a:r>
              <a:rPr lang="en-US" sz="3200" u="none">
                <a:solidFill>
                  <a:srgbClr val="CC6600"/>
                </a:solidFill>
              </a:rPr>
              <a:t> </a:t>
            </a:r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533400" y="5257800"/>
            <a:ext cx="8286750" cy="185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/>
              <a:t>  </a:t>
            </a:r>
            <a:r>
              <a:rPr lang="en-US" sz="3200"/>
              <a:t>System Owner</a:t>
            </a:r>
            <a:r>
              <a:rPr lang="en-US" sz="3200" u="none">
                <a:solidFill>
                  <a:schemeClr val="tx1"/>
                </a:solidFill>
              </a:rPr>
              <a:t> cannot invade or discover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Intellectual Property  of job design or data.  </a:t>
            </a:r>
          </a:p>
          <a:p>
            <a:pPr>
              <a:spcBef>
                <a:spcPct val="0"/>
              </a:spcBef>
            </a:pPr>
            <a:endParaRPr lang="en-US" sz="2000" u="none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endParaRPr lang="en-US" sz="3200" u="none">
              <a:solidFill>
                <a:schemeClr val="tx1"/>
              </a:solidFill>
            </a:endParaRPr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1828800" y="63690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200400"/>
            <a:ext cx="7315200" cy="1371600"/>
          </a:xfrm>
        </p:spPr>
        <p:txBody>
          <a:bodyPr/>
          <a:lstStyle/>
          <a:p>
            <a:pPr algn="l"/>
            <a:r>
              <a:rPr lang="en-US" sz="3600" b="1"/>
              <a:t>                           using </a:t>
            </a:r>
          </a:p>
          <a:p>
            <a:r>
              <a:rPr lang="en-US" sz="36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TOTAL</a:t>
            </a:r>
            <a:r>
              <a:rPr lang="en-US" sz="3600" b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S</a:t>
            </a:r>
          </a:p>
          <a:p>
            <a:r>
              <a:rPr lang="en-US" sz="36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sz="3600" b="1"/>
              <a:t>otal </a:t>
            </a:r>
            <a:r>
              <a:rPr lang="en-US" sz="36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</a:t>
            </a:r>
            <a:r>
              <a:rPr lang="en-US" sz="3600" b="1"/>
              <a:t>bject--</a:t>
            </a:r>
            <a:r>
              <a:rPr lang="en-US" sz="36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sz="3600" b="1"/>
              <a:t>otal </a:t>
            </a:r>
            <a:r>
              <a:rPr lang="en-US" sz="36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r>
              <a:rPr lang="en-US" sz="3600" b="1"/>
              <a:t>ssembly </a:t>
            </a:r>
            <a:r>
              <a:rPr lang="en-US" sz="36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</a:t>
            </a:r>
            <a:r>
              <a:rPr lang="en-US" sz="3600" b="1"/>
              <a:t>ine</a:t>
            </a:r>
          </a:p>
          <a:p>
            <a:r>
              <a:rPr lang="en-US" sz="3600" b="1"/>
              <a:t> </a:t>
            </a:r>
            <a:r>
              <a:rPr lang="en-US" sz="36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</a:t>
            </a:r>
            <a:r>
              <a:rPr lang="en-US" sz="3600" b="1"/>
              <a:t>nformation </a:t>
            </a:r>
            <a:r>
              <a:rPr lang="en-US" sz="36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</a:t>
            </a:r>
            <a:r>
              <a:rPr lang="en-US" sz="3600" b="1"/>
              <a:t>ervices</a:t>
            </a:r>
          </a:p>
        </p:txBody>
      </p:sp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1295400" y="1295400"/>
            <a:ext cx="69469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endParaRPr lang="en-US" sz="4400" u="none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r>
              <a:rPr lang="en-US" sz="4400" u="none">
                <a:solidFill>
                  <a:schemeClr val="tx1"/>
                </a:solidFill>
              </a:rPr>
              <a:t>  </a:t>
            </a:r>
            <a:r>
              <a:rPr lang="en-US" sz="4400">
                <a:effectLst>
                  <a:outerShdw blurRad="38100" dist="38100" dir="2700000" algn="tl">
                    <a:srgbClr val="C0C0C0"/>
                  </a:outerShdw>
                </a:effectLst>
              </a:rPr>
              <a:t>Certifiable</a:t>
            </a:r>
            <a:r>
              <a:rPr lang="en-US" sz="4400" u="none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400">
                <a:effectLst>
                  <a:outerShdw blurRad="38100" dist="38100" dir="2700000" algn="tl">
                    <a:srgbClr val="C0C0C0"/>
                  </a:outerShdw>
                </a:effectLst>
              </a:rPr>
              <a:t>IS</a:t>
            </a:r>
            <a:r>
              <a:rPr lang="en-US" sz="4400" u="none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400">
                <a:effectLst>
                  <a:outerShdw blurRad="38100" dist="38100" dir="2700000" algn="tl">
                    <a:srgbClr val="C0C0C0"/>
                  </a:outerShdw>
                </a:effectLst>
              </a:rPr>
              <a:t>Performance</a:t>
            </a:r>
            <a:endParaRPr lang="en-US" sz="4400" u="none">
              <a:solidFill>
                <a:schemeClr val="tx1"/>
              </a:solidFill>
            </a:endParaRPr>
          </a:p>
        </p:txBody>
      </p:sp>
      <p:sp>
        <p:nvSpPr>
          <p:cNvPr id="91142" name="Text Box 6"/>
          <p:cNvSpPr txBox="1">
            <a:spLocks noChangeArrowheads="1"/>
          </p:cNvSpPr>
          <p:nvPr/>
        </p:nvSpPr>
        <p:spPr bwMode="auto">
          <a:xfrm>
            <a:off x="1828800" y="60642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85800"/>
            <a:ext cx="7772400" cy="1143000"/>
          </a:xfrm>
        </p:spPr>
        <p:txBody>
          <a:bodyPr/>
          <a:lstStyle/>
          <a:p>
            <a:pPr algn="l"/>
            <a:r>
              <a:rPr lang="en-US" sz="4000" b="1" u="sng">
                <a:solidFill>
                  <a:srgbClr val="008000"/>
                </a:solidFill>
              </a:rPr>
              <a:t>Efficiency for Business</a:t>
            </a:r>
            <a:endParaRPr lang="en-US"/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609600" y="1524000"/>
            <a:ext cx="8220075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3200"/>
              <a:t>o </a:t>
            </a:r>
            <a:r>
              <a:rPr lang="en-US" sz="3200" u="none">
                <a:solidFill>
                  <a:schemeClr val="tx1"/>
                </a:solidFill>
              </a:rPr>
              <a:t> I. S. responsiveness.  New applications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running in </a:t>
            </a:r>
            <a:r>
              <a:rPr lang="en-US" sz="3200" u="none">
                <a:solidFill>
                  <a:srgbClr val="FF3300"/>
                </a:solidFill>
              </a:rPr>
              <a:t>hours or a few weeks</a:t>
            </a:r>
            <a:r>
              <a:rPr lang="en-US" sz="3200" u="none">
                <a:solidFill>
                  <a:schemeClr val="tx1"/>
                </a:solidFill>
              </a:rPr>
              <a:t>.   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</a:t>
            </a:r>
            <a:r>
              <a:rPr lang="en-US" sz="3200" u="none">
                <a:solidFill>
                  <a:srgbClr val="CC6600"/>
                </a:solidFill>
              </a:rPr>
              <a:t>(</a:t>
            </a:r>
            <a:r>
              <a:rPr lang="en-US" sz="3200">
                <a:solidFill>
                  <a:srgbClr val="CC6600"/>
                </a:solidFill>
              </a:rPr>
              <a:t>Now.</a:t>
            </a:r>
            <a:r>
              <a:rPr lang="en-US" sz="3200" u="none">
                <a:solidFill>
                  <a:srgbClr val="CC6600"/>
                </a:solidFill>
              </a:rPr>
              <a:t> </a:t>
            </a:r>
            <a:r>
              <a:rPr lang="en-US" sz="3200" u="none">
                <a:solidFill>
                  <a:schemeClr val="tx1"/>
                </a:solidFill>
              </a:rPr>
              <a:t>average time to develop new 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applications about </a:t>
            </a:r>
            <a:r>
              <a:rPr lang="en-US" sz="3200">
                <a:solidFill>
                  <a:srgbClr val="CC6600"/>
                </a:solidFill>
              </a:rPr>
              <a:t>60 months</a:t>
            </a:r>
            <a:r>
              <a:rPr lang="en-US" sz="3200" u="none">
                <a:solidFill>
                  <a:schemeClr val="tx1"/>
                </a:solidFill>
              </a:rPr>
              <a:t>. (Ref.1))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>
                <a:solidFill>
                  <a:schemeClr val="tx1"/>
                </a:solidFill>
              </a:rPr>
              <a:t>  Results rates </a:t>
            </a:r>
            <a:r>
              <a:rPr lang="en-US" sz="3200" u="none">
                <a:solidFill>
                  <a:srgbClr val="FF3300"/>
                </a:solidFill>
              </a:rPr>
              <a:t>100-1000</a:t>
            </a:r>
            <a:r>
              <a:rPr lang="en-US" sz="3200" u="none">
                <a:solidFill>
                  <a:schemeClr val="tx1"/>
                </a:solidFill>
              </a:rPr>
              <a:t> times faster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on most jobs.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>
                <a:solidFill>
                  <a:schemeClr val="tx1"/>
                </a:solidFill>
              </a:rPr>
              <a:t>  Assured </a:t>
            </a:r>
            <a:r>
              <a:rPr lang="en-US" sz="3200" u="none">
                <a:solidFill>
                  <a:srgbClr val="FF3300"/>
                </a:solidFill>
              </a:rPr>
              <a:t>continuous operation</a:t>
            </a:r>
            <a:r>
              <a:rPr lang="en-US" sz="3200" u="none">
                <a:solidFill>
                  <a:schemeClr val="tx1"/>
                </a:solidFill>
              </a:rPr>
              <a:t>, even during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major system updates. 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>
                <a:solidFill>
                  <a:schemeClr val="tx1"/>
                </a:solidFill>
              </a:rPr>
              <a:t>  More efficient, responsive control of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business processes </a:t>
            </a: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60960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4400">
                <a:solidFill>
                  <a:srgbClr val="FF3300"/>
                </a:solidFill>
              </a:rPr>
              <a:t>BENEFITS OF TOTAL</a:t>
            </a:r>
            <a:endParaRPr lang="en-US" sz="4400" b="0" u="none">
              <a:solidFill>
                <a:schemeClr val="tx2"/>
              </a:solidFill>
            </a:endParaRPr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1828800" y="63690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b="1">
                <a:solidFill>
                  <a:srgbClr val="FF3300"/>
                </a:solidFill>
              </a:rPr>
              <a:t/>
            </a:r>
            <a:br>
              <a:rPr lang="en-US" b="1">
                <a:solidFill>
                  <a:srgbClr val="FF3300"/>
                </a:solidFill>
              </a:rPr>
            </a:br>
            <a:endParaRPr lang="en-US"/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457200" y="1311275"/>
            <a:ext cx="8458200" cy="508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/>
              <a:t>Reduces I. S. Cost</a:t>
            </a:r>
            <a:endParaRPr lang="en-US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</a:pPr>
            <a:r>
              <a:rPr 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o</a:t>
            </a:r>
            <a:r>
              <a:rPr lang="en-US" u="none">
                <a:solidFill>
                  <a:schemeClr val="tx1"/>
                </a:solidFill>
              </a:rPr>
              <a:t>  </a:t>
            </a:r>
            <a:r>
              <a:rPr lang="en-US" sz="3200" u="none">
                <a:solidFill>
                  <a:schemeClr val="tx1"/>
                </a:solidFill>
              </a:rPr>
              <a:t>Replaces Programming staff with a few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experts in the business or industry.  Typical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saving of 80% of I. S. design cost.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(Ref. 1,4) </a:t>
            </a:r>
          </a:p>
          <a:p>
            <a:pPr>
              <a:spcBef>
                <a:spcPct val="0"/>
              </a:spcBef>
            </a:pPr>
            <a:r>
              <a:rPr 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o</a:t>
            </a:r>
            <a:r>
              <a:rPr lang="en-US" sz="3200" u="none">
                <a:solidFill>
                  <a:schemeClr val="tx1"/>
                </a:solidFill>
              </a:rPr>
              <a:t>  Saving on average new application, (coded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locally) about $10,000,000 (Ref. 1) 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>
                <a:solidFill>
                  <a:schemeClr val="tx1"/>
                </a:solidFill>
              </a:rPr>
              <a:t>  Lower cost for system, cooling, less space.</a:t>
            </a:r>
          </a:p>
          <a:p>
            <a:pPr>
              <a:spcBef>
                <a:spcPct val="0"/>
              </a:spcBef>
            </a:pPr>
            <a:endParaRPr lang="en-US" sz="3200" u="none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</a:t>
            </a: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609600" y="76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4400">
                <a:solidFill>
                  <a:srgbClr val="FF3300"/>
                </a:solidFill>
              </a:rPr>
              <a:t>BENEFITS OF TOTAL </a:t>
            </a:r>
            <a:endParaRPr lang="en-US" sz="5400">
              <a:solidFill>
                <a:schemeClr val="accent1"/>
              </a:solidFill>
            </a:endParaRP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1828800" y="63690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2"/>
          <p:cNvSpPr txBox="1">
            <a:spLocks noChangeArrowheads="1"/>
          </p:cNvSpPr>
          <p:nvPr/>
        </p:nvSpPr>
        <p:spPr bwMode="auto">
          <a:xfrm>
            <a:off x="2895600" y="1196975"/>
            <a:ext cx="31654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BACKGROUND</a:t>
            </a:r>
            <a:endParaRPr lang="en-US" sz="3200" b="0" u="none">
              <a:solidFill>
                <a:schemeClr val="tx1"/>
              </a:solidFill>
            </a:endParaRPr>
          </a:p>
        </p:txBody>
      </p:sp>
      <p:sp>
        <p:nvSpPr>
          <p:cNvPr id="84995" name="Text Box 3"/>
          <p:cNvSpPr txBox="1">
            <a:spLocks noChangeArrowheads="1"/>
          </p:cNvSpPr>
          <p:nvPr/>
        </p:nvSpPr>
        <p:spPr bwMode="auto">
          <a:xfrm>
            <a:off x="3124200" y="2286000"/>
            <a:ext cx="2571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 u="none">
                <a:solidFill>
                  <a:schemeClr val="tx1"/>
                </a:solidFill>
              </a:rPr>
              <a:t>HOW IT CAME TO BE</a:t>
            </a:r>
          </a:p>
        </p:txBody>
      </p:sp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2257425" y="4038600"/>
            <a:ext cx="5567363" cy="15621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 i="1" u="none">
                <a:solidFill>
                  <a:schemeClr val="tx1"/>
                </a:solidFill>
              </a:rPr>
              <a:t>Note:  Many of the following are copies of </a:t>
            </a:r>
          </a:p>
          <a:p>
            <a:pPr>
              <a:spcBef>
                <a:spcPct val="0"/>
              </a:spcBef>
            </a:pPr>
            <a:r>
              <a:rPr lang="en-US" sz="2400" i="1" u="none">
                <a:solidFill>
                  <a:schemeClr val="tx1"/>
                </a:solidFill>
              </a:rPr>
              <a:t>              working documents</a:t>
            </a:r>
          </a:p>
          <a:p>
            <a:pPr>
              <a:spcBef>
                <a:spcPct val="0"/>
              </a:spcBef>
            </a:pPr>
            <a:endParaRPr lang="en-US" sz="2400" i="1" u="none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r>
              <a:rPr lang="en-US" sz="2400" i="1" u="none">
                <a:solidFill>
                  <a:schemeClr val="tx1"/>
                </a:solidFill>
              </a:rPr>
              <a:t>        NOT polished presentation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676400" y="1066800"/>
            <a:ext cx="6629400" cy="508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TODAY’S SOFTWARE IS</a:t>
            </a:r>
          </a:p>
          <a:p>
            <a:pPr>
              <a:spcBef>
                <a:spcPct val="0"/>
              </a:spcBef>
            </a:pPr>
            <a:endParaRPr lang="en-US" sz="3200" u="none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    </a:t>
            </a:r>
            <a:r>
              <a:rPr lang="en-US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UNPROVEABLE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           (Reference  3.)</a:t>
            </a:r>
          </a:p>
          <a:p>
            <a:pPr>
              <a:spcBef>
                <a:spcPct val="0"/>
              </a:spcBef>
            </a:pPr>
            <a:endParaRPr lang="en-US" sz="3200" u="none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In the early 1970’s Edwards, (IBM Research,  Kendall and Lamb (IBM Corp. I.S.) were trying to find a way to make software predictable and reliable.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ext Box 2"/>
          <p:cNvSpPr txBox="1">
            <a:spLocks noChangeArrowheads="1"/>
          </p:cNvSpPr>
          <p:nvPr/>
        </p:nvSpPr>
        <p:spPr bwMode="auto">
          <a:xfrm>
            <a:off x="838200" y="381000"/>
            <a:ext cx="7613650" cy="649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u="none">
                <a:effectLst>
                  <a:outerShdw blurRad="38100" dist="38100" dir="2700000" algn="tl">
                    <a:srgbClr val="C0C0C0"/>
                  </a:outerShdw>
                </a:effectLst>
              </a:rPr>
              <a:t>Hardware can be made: </a:t>
            </a:r>
          </a:p>
          <a:p>
            <a:pPr>
              <a:spcBef>
                <a:spcPct val="0"/>
              </a:spcBef>
            </a:pPr>
            <a:r>
              <a:rPr lang="en-US" u="none">
                <a:effectLst>
                  <a:outerShdw blurRad="38100" dist="38100" dir="2700000" algn="tl">
                    <a:srgbClr val="C0C0C0"/>
                  </a:outerShdw>
                </a:effectLst>
              </a:rPr>
              <a:t>to meet specifications of 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Performance,</a:t>
            </a:r>
          </a:p>
          <a:p>
            <a:pPr>
              <a:spcBef>
                <a:spcPct val="0"/>
              </a:spcBef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Reliability, Accuracy,</a:t>
            </a:r>
          </a:p>
          <a:p>
            <a:pPr>
              <a:spcBef>
                <a:spcPct val="0"/>
              </a:spcBef>
            </a:pPr>
            <a:r>
              <a:rPr lang="en-US" u="none">
                <a:effectLst>
                  <a:outerShdw blurRad="38100" dist="38100" dir="2700000" algn="tl">
                    <a:srgbClr val="C0C0C0"/>
                  </a:outerShdw>
                </a:effectLst>
              </a:rPr>
              <a:t>With reusable, tested components.</a:t>
            </a:r>
          </a:p>
          <a:p>
            <a:pPr>
              <a:spcBef>
                <a:spcPct val="0"/>
              </a:spcBef>
            </a:pPr>
            <a:endParaRPr lang="en-US" u="none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0"/>
              </a:spcBef>
            </a:pPr>
            <a:r>
              <a:rPr lang="en-US" u="none">
                <a:effectLst>
                  <a:outerShdw blurRad="38100" dist="38100" dir="2700000" algn="tl">
                    <a:srgbClr val="C0C0C0"/>
                  </a:outerShdw>
                </a:effectLst>
              </a:rPr>
              <a:t>Hardware can be produced on high </a:t>
            </a:r>
          </a:p>
          <a:p>
            <a:pPr>
              <a:spcBef>
                <a:spcPct val="0"/>
              </a:spcBef>
            </a:pPr>
            <a:r>
              <a:rPr lang="en-US" u="none">
                <a:effectLst>
                  <a:outerShdw blurRad="38100" dist="38100" dir="2700000" algn="tl">
                    <a:srgbClr val="C0C0C0"/>
                  </a:outerShdw>
                </a:effectLst>
              </a:rPr>
              <a:t>speed assembly lines using large # of</a:t>
            </a:r>
          </a:p>
          <a:p>
            <a:pPr>
              <a:spcBef>
                <a:spcPct val="0"/>
              </a:spcBef>
            </a:pPr>
            <a:r>
              <a:rPr lang="en-US" u="none">
                <a:effectLst>
                  <a:outerShdw blurRad="38100" dist="38100" dir="2700000" algn="tl">
                    <a:srgbClr val="C0C0C0"/>
                  </a:outerShdw>
                </a:effectLst>
              </a:rPr>
              <a:t>process stations some geographically </a:t>
            </a:r>
          </a:p>
          <a:p>
            <a:pPr>
              <a:spcBef>
                <a:spcPct val="0"/>
              </a:spcBef>
            </a:pPr>
            <a:r>
              <a:rPr lang="en-US" u="none">
                <a:effectLst>
                  <a:outerShdw blurRad="38100" dist="38100" dir="2700000" algn="tl">
                    <a:srgbClr val="C0C0C0"/>
                  </a:outerShdw>
                </a:effectLst>
              </a:rPr>
              <a:t>separated</a:t>
            </a:r>
            <a:r>
              <a:rPr lang="en-US" u="none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 </a:t>
            </a:r>
          </a:p>
          <a:p>
            <a:pPr>
              <a:spcBef>
                <a:spcPct val="0"/>
              </a:spcBef>
            </a:pPr>
            <a:endParaRPr lang="en-US" u="none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0"/>
              </a:spcBef>
            </a:pPr>
            <a:r>
              <a:rPr lang="en-US" u="none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Why can’t software?</a:t>
            </a:r>
            <a:r>
              <a:rPr lang="en-US" u="none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</a:t>
            </a:r>
            <a:endParaRPr lang="en-US" sz="2400" u="none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endParaRPr lang="en-US" sz="2400" u="non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ext Box 2"/>
          <p:cNvSpPr txBox="1">
            <a:spLocks noChangeArrowheads="1"/>
          </p:cNvSpPr>
          <p:nvPr/>
        </p:nvSpPr>
        <p:spPr bwMode="auto">
          <a:xfrm>
            <a:off x="685800" y="381000"/>
            <a:ext cx="8032750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			SAGE</a:t>
            </a:r>
            <a:r>
              <a:rPr lang="en-US" u="none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>
              <a:spcBef>
                <a:spcPct val="0"/>
              </a:spcBef>
            </a:pPr>
            <a:endParaRPr lang="en-US" u="none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0"/>
              </a:spcBef>
            </a:pPr>
            <a:r>
              <a:rPr lang="en-US" u="none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u="none">
                <a:effectLst>
                  <a:outerShdw blurRad="38100" dist="38100" dir="2700000" algn="tl">
                    <a:srgbClr val="C0C0C0"/>
                  </a:outerShdw>
                </a:effectLst>
              </a:rPr>
              <a:t>S</a:t>
            </a:r>
            <a:r>
              <a:rPr lang="en-US" u="none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emi</a:t>
            </a:r>
            <a:r>
              <a:rPr lang="en-US" u="none">
                <a:effectLst>
                  <a:outerShdw blurRad="38100" dist="38100" dir="2700000" algn="tl">
                    <a:srgbClr val="C0C0C0"/>
                  </a:outerShdw>
                </a:effectLst>
              </a:rPr>
              <a:t>-A</a:t>
            </a:r>
            <a:r>
              <a:rPr lang="en-US" u="none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utomatic</a:t>
            </a:r>
            <a:r>
              <a:rPr lang="en-US" u="none">
                <a:effectLst>
                  <a:outerShdw blurRad="38100" dist="38100" dir="2700000" algn="tl">
                    <a:srgbClr val="C0C0C0"/>
                  </a:outerShdw>
                </a:effectLst>
              </a:rPr>
              <a:t> G</a:t>
            </a:r>
            <a:r>
              <a:rPr lang="en-US" u="none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round</a:t>
            </a:r>
            <a:r>
              <a:rPr lang="en-US" u="none">
                <a:effectLst>
                  <a:outerShdw blurRad="38100" dist="38100" dir="2700000" algn="tl">
                    <a:srgbClr val="C0C0C0"/>
                  </a:outerShdw>
                </a:effectLst>
              </a:rPr>
              <a:t> E</a:t>
            </a:r>
            <a:r>
              <a:rPr lang="en-US" u="none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nvironment)</a:t>
            </a:r>
          </a:p>
          <a:p>
            <a:pPr>
              <a:spcBef>
                <a:spcPct val="0"/>
              </a:spcBef>
            </a:pPr>
            <a:r>
              <a:rPr lang="en-US" u="none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Computer for first computerized air </a:t>
            </a:r>
          </a:p>
          <a:p>
            <a:pPr>
              <a:spcBef>
                <a:spcPct val="0"/>
              </a:spcBef>
            </a:pPr>
            <a:r>
              <a:rPr lang="en-US" u="none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defense system.  </a:t>
            </a:r>
          </a:p>
          <a:p>
            <a:pPr>
              <a:spcBef>
                <a:spcPct val="0"/>
              </a:spcBef>
            </a:pPr>
            <a:r>
              <a:rPr lang="en-US" u="none">
                <a:effectLst>
                  <a:outerShdw blurRad="38100" dist="38100" dir="2700000" algn="tl">
                    <a:srgbClr val="C0C0C0"/>
                  </a:outerShdw>
                </a:effectLst>
              </a:rPr>
              <a:t>The IBM contract included specs. for</a:t>
            </a:r>
          </a:p>
          <a:p>
            <a:pPr>
              <a:spcBef>
                <a:spcPct val="0"/>
              </a:spcBef>
            </a:pPr>
            <a:r>
              <a:rPr lang="en-US" u="none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Performance, Reliability, Accuracy,</a:t>
            </a:r>
          </a:p>
          <a:p>
            <a:pPr>
              <a:spcBef>
                <a:spcPct val="0"/>
              </a:spcBef>
            </a:pPr>
            <a:r>
              <a:rPr lang="en-US" u="none">
                <a:effectLst>
                  <a:outerShdw blurRad="38100" dist="38100" dir="2700000" algn="tl">
                    <a:srgbClr val="C0C0C0"/>
                  </a:outerShdw>
                </a:effectLst>
              </a:rPr>
              <a:t>With firm delivery date and penalties</a:t>
            </a:r>
          </a:p>
          <a:p>
            <a:pPr>
              <a:spcBef>
                <a:spcPct val="0"/>
              </a:spcBef>
            </a:pPr>
            <a:r>
              <a:rPr lang="en-US" u="none">
                <a:effectLst>
                  <a:outerShdw blurRad="38100" dist="38100" dir="2700000" algn="tl">
                    <a:srgbClr val="C0C0C0"/>
                  </a:outerShdw>
                </a:effectLst>
              </a:rPr>
              <a:t>The IBM contract was signed 1952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ext Box 2"/>
          <p:cNvSpPr txBox="1">
            <a:spLocks noChangeArrowheads="1"/>
          </p:cNvSpPr>
          <p:nvPr/>
        </p:nvSpPr>
        <p:spPr bwMode="auto">
          <a:xfrm>
            <a:off x="685800" y="381000"/>
            <a:ext cx="8083550" cy="668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endParaRPr lang="en-US" u="none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0"/>
              </a:spcBef>
            </a:pPr>
            <a:r>
              <a:rPr lang="en-US" u="none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 1952 there were </a:t>
            </a:r>
            <a:r>
              <a:rPr lang="en-US" u="none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</a:t>
            </a:r>
            <a:r>
              <a:rPr lang="en-US" u="none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  <a:p>
            <a:pPr>
              <a:spcBef>
                <a:spcPct val="0"/>
              </a:spcBef>
            </a:pPr>
            <a:r>
              <a:rPr lang="en-US" u="none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</a:t>
            </a:r>
            <a:r>
              <a:rPr lang="en-US" u="none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Computer grade components</a:t>
            </a:r>
          </a:p>
          <a:p>
            <a:pPr>
              <a:spcBef>
                <a:spcPct val="0"/>
              </a:spcBef>
            </a:pPr>
            <a:r>
              <a:rPr lang="en-US" u="none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 </a:t>
            </a:r>
            <a:r>
              <a:rPr lang="en-US" u="none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On-Line Real Time computer systems</a:t>
            </a:r>
          </a:p>
          <a:p>
            <a:pPr>
              <a:spcBef>
                <a:spcPct val="0"/>
              </a:spcBef>
            </a:pPr>
            <a:r>
              <a:rPr lang="en-US" u="none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</a:t>
            </a:r>
            <a:r>
              <a:rPr lang="en-US" u="none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Multiprocessors </a:t>
            </a:r>
          </a:p>
          <a:p>
            <a:pPr>
              <a:spcBef>
                <a:spcPct val="0"/>
              </a:spcBef>
            </a:pPr>
            <a:r>
              <a:rPr lang="en-US" u="none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</a:t>
            </a:r>
            <a:r>
              <a:rPr lang="en-US" u="none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Multiprogrammed systems</a:t>
            </a:r>
          </a:p>
          <a:p>
            <a:pPr>
              <a:spcBef>
                <a:spcPct val="0"/>
              </a:spcBef>
            </a:pPr>
            <a:r>
              <a:rPr lang="en-US" u="none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</a:t>
            </a:r>
            <a:r>
              <a:rPr lang="en-US" u="none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Systems driven by unskilled operators</a:t>
            </a:r>
          </a:p>
          <a:p>
            <a:pPr>
              <a:spcBef>
                <a:spcPct val="0"/>
              </a:spcBef>
            </a:pPr>
            <a:r>
              <a:rPr lang="en-US" u="none">
                <a:effectLst>
                  <a:outerShdw blurRad="38100" dist="38100" dir="2700000" algn="tl">
                    <a:srgbClr val="C0C0C0"/>
                  </a:outerShdw>
                </a:effectLst>
              </a:rPr>
              <a:t>    </a:t>
            </a:r>
            <a:r>
              <a:rPr lang="en-US" u="none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using graphic displays.</a:t>
            </a:r>
          </a:p>
          <a:p>
            <a:pPr>
              <a:spcBef>
                <a:spcPct val="0"/>
              </a:spcBef>
            </a:pPr>
            <a:endParaRPr lang="en-US" u="none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0"/>
              </a:spcBef>
            </a:pPr>
            <a:r>
              <a:rPr lang="en-US" u="none">
                <a:effectLst>
                  <a:outerShdw blurRad="38100" dist="38100" dir="2700000" algn="tl">
                    <a:srgbClr val="C0C0C0"/>
                  </a:outerShdw>
                </a:effectLst>
              </a:rPr>
              <a:t>Working prototype was delivered 12/54</a:t>
            </a:r>
          </a:p>
          <a:p>
            <a:pPr>
              <a:spcBef>
                <a:spcPct val="0"/>
              </a:spcBef>
            </a:pPr>
            <a:endParaRPr lang="en-US" u="none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0"/>
              </a:spcBef>
            </a:pPr>
            <a:endParaRPr lang="en-US" u="none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898" name="Object 2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80898" name="Slide" r:id="rId3" imgW="4543143" imgH="3391200" progId="PowerPoint.Slide.8">
              <p:embed/>
            </p:oleObj>
          </a:graphicData>
        </a:graphic>
      </p:graphicFrame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381000" y="76200"/>
            <a:ext cx="23622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sz="2400">
                <a:solidFill>
                  <a:srgbClr val="33CC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Factoring Information</a:t>
            </a:r>
            <a:endParaRPr lang="en-US" sz="2400" u="non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b="1">
                <a:solidFill>
                  <a:srgbClr val="FF3300"/>
                </a:solidFill>
              </a:rPr>
              <a:t>Background</a:t>
            </a: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43000"/>
            <a:ext cx="8305800" cy="4114800"/>
          </a:xfrm>
        </p:spPr>
        <p:txBody>
          <a:bodyPr/>
          <a:lstStyle/>
          <a:p>
            <a:r>
              <a:rPr lang="en-US" b="1"/>
              <a:t>Early “Tabulating machines” used by Banks and Industry proved that:</a:t>
            </a:r>
          </a:p>
          <a:p>
            <a:r>
              <a:rPr lang="en-US" b="1"/>
              <a:t>Any class of problem can be solved on a </a:t>
            </a:r>
          </a:p>
          <a:p>
            <a:r>
              <a:rPr lang="en-US" b="1">
                <a:solidFill>
                  <a:srgbClr val="FF3300"/>
                </a:solidFill>
              </a:rPr>
              <a:t>few different types of </a:t>
            </a:r>
            <a:r>
              <a:rPr lang="en-US" b="1" u="sng">
                <a:solidFill>
                  <a:srgbClr val="FF3300"/>
                </a:solidFill>
              </a:rPr>
              <a:t>machines</a:t>
            </a:r>
            <a:r>
              <a:rPr lang="en-US" b="1">
                <a:solidFill>
                  <a:srgbClr val="FF3300"/>
                </a:solidFill>
              </a:rPr>
              <a:t>, </a:t>
            </a:r>
          </a:p>
          <a:p>
            <a:r>
              <a:rPr lang="en-US" b="1" u="sng">
                <a:solidFill>
                  <a:srgbClr val="FF3300"/>
                </a:solidFill>
              </a:rPr>
              <a:t>simply connected</a:t>
            </a:r>
            <a:r>
              <a:rPr lang="en-US" sz="3600" b="1">
                <a:solidFill>
                  <a:srgbClr val="FF3300"/>
                </a:solidFill>
              </a:rPr>
              <a:t>.  </a:t>
            </a:r>
          </a:p>
          <a:p>
            <a:r>
              <a:rPr lang="en-US" b="1" u="sng">
                <a:solidFill>
                  <a:srgbClr val="FF3300"/>
                </a:solidFill>
              </a:rPr>
              <a:t>Any number</a:t>
            </a:r>
            <a:r>
              <a:rPr lang="en-US" b="1"/>
              <a:t> of machines could work together on any problem.</a:t>
            </a:r>
          </a:p>
          <a:p>
            <a:r>
              <a:rPr lang="en-US" b="1"/>
              <a:t>These were electro-mechanical machines </a:t>
            </a:r>
          </a:p>
          <a:p>
            <a:r>
              <a:rPr lang="en-US" b="1"/>
              <a:t>Running typically at 150 functions/minute. </a:t>
            </a:r>
          </a:p>
          <a:p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b="1">
                <a:solidFill>
                  <a:srgbClr val="FF3300"/>
                </a:solidFill>
              </a:rPr>
              <a:t>Background</a:t>
            </a: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05800" cy="4114800"/>
          </a:xfrm>
        </p:spPr>
        <p:txBody>
          <a:bodyPr/>
          <a:lstStyle/>
          <a:p>
            <a:endParaRPr lang="en-US" b="1"/>
          </a:p>
          <a:p>
            <a:endParaRPr lang="en-US" b="1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381000" y="1143000"/>
            <a:ext cx="83058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buFontTx/>
              <a:buChar char="•"/>
            </a:pPr>
            <a:r>
              <a:rPr lang="en-US" u="none">
                <a:solidFill>
                  <a:schemeClr val="tx1"/>
                </a:solidFill>
              </a:rPr>
              <a:t>In the early days of electronic computers:</a:t>
            </a:r>
            <a:endParaRPr lang="en-US" sz="3200" u="none">
              <a:solidFill>
                <a:schemeClr val="tx1"/>
              </a:solidFill>
            </a:endParaRPr>
          </a:p>
          <a:p>
            <a:pPr marL="342900" indent="-342900">
              <a:buFontTx/>
              <a:buChar char="•"/>
            </a:pPr>
            <a:r>
              <a:rPr lang="en-US" sz="3200" u="none">
                <a:solidFill>
                  <a:schemeClr val="tx1"/>
                </a:solidFill>
              </a:rPr>
              <a:t>The technology was so expensive only one processor could be afforded. </a:t>
            </a:r>
          </a:p>
          <a:p>
            <a:pPr marL="342900" indent="-342900">
              <a:buFontTx/>
              <a:buChar char="•"/>
            </a:pPr>
            <a:r>
              <a:rPr lang="en-US" sz="3200" u="none">
                <a:solidFill>
                  <a:schemeClr val="tx1"/>
                </a:solidFill>
              </a:rPr>
              <a:t>All jobs were necessarily run on this single processor.</a:t>
            </a:r>
          </a:p>
          <a:p>
            <a:pPr marL="342900" indent="-342900">
              <a:buFontTx/>
              <a:buChar char="•"/>
            </a:pPr>
            <a:r>
              <a:rPr lang="en-US" sz="3200">
                <a:solidFill>
                  <a:srgbClr val="CC6600"/>
                </a:solidFill>
              </a:rPr>
              <a:t>A single computer time-shared system/job control and the problem calculation.  </a:t>
            </a:r>
          </a:p>
          <a:p>
            <a:pPr marL="342900" indent="-342900">
              <a:buFontTx/>
              <a:buChar char="•"/>
            </a:pPr>
            <a:endParaRPr lang="en-US" sz="2400" u="none">
              <a:solidFill>
                <a:schemeClr val="tx1"/>
              </a:solidFill>
            </a:endParaRPr>
          </a:p>
          <a:p>
            <a:pPr marL="342900" indent="-342900">
              <a:buFontTx/>
              <a:buChar char="•"/>
            </a:pPr>
            <a:endParaRPr lang="en-US" sz="2400" u="non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1026"/>
          <p:cNvSpPr txBox="1">
            <a:spLocks noChangeArrowheads="1"/>
          </p:cNvSpPr>
          <p:nvPr/>
        </p:nvSpPr>
        <p:spPr bwMode="auto">
          <a:xfrm>
            <a:off x="1414463" y="1295400"/>
            <a:ext cx="6362700" cy="411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4400">
                <a:solidFill>
                  <a:srgbClr val="FF3300"/>
                </a:solidFill>
              </a:rPr>
              <a:t>A </a:t>
            </a:r>
            <a:r>
              <a:rPr lang="en-US" sz="44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Fundamental,</a:t>
            </a:r>
          </a:p>
          <a:p>
            <a:pPr algn="ctr">
              <a:spcBef>
                <a:spcPct val="0"/>
              </a:spcBef>
            </a:pPr>
            <a:r>
              <a:rPr lang="en-US" sz="4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not</a:t>
            </a:r>
            <a:endParaRPr lang="en-US" sz="440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ct val="0"/>
              </a:spcBef>
            </a:pPr>
            <a:r>
              <a:rPr lang="en-US" sz="44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incremental</a:t>
            </a:r>
            <a:endParaRPr lang="en-US" sz="4400" u="none">
              <a:solidFill>
                <a:schemeClr val="tx1"/>
              </a:solidFill>
            </a:endParaRPr>
          </a:p>
          <a:p>
            <a:pPr algn="ctr">
              <a:spcBef>
                <a:spcPct val="0"/>
              </a:spcBef>
            </a:pPr>
            <a:r>
              <a:rPr lang="en-US" sz="4400" u="none">
                <a:solidFill>
                  <a:schemeClr val="tx1"/>
                </a:solidFill>
              </a:rPr>
              <a:t>change in</a:t>
            </a:r>
            <a:r>
              <a:rPr lang="en-US" sz="4400" i="1" u="none">
                <a:solidFill>
                  <a:schemeClr val="tx1"/>
                </a:solidFill>
              </a:rPr>
              <a:t> computer based</a:t>
            </a:r>
            <a:r>
              <a:rPr lang="en-US" sz="4400" u="none">
                <a:solidFill>
                  <a:schemeClr val="tx1"/>
                </a:solidFill>
              </a:rPr>
              <a:t> </a:t>
            </a:r>
          </a:p>
          <a:p>
            <a:pPr algn="ctr">
              <a:spcBef>
                <a:spcPct val="0"/>
              </a:spcBef>
            </a:pPr>
            <a:r>
              <a:rPr lang="en-US" sz="4400" u="none">
                <a:solidFill>
                  <a:schemeClr val="tx1"/>
                </a:solidFill>
              </a:rPr>
              <a:t>Information Technology </a:t>
            </a:r>
          </a:p>
          <a:p>
            <a:pPr algn="ctr">
              <a:spcBef>
                <a:spcPct val="0"/>
              </a:spcBef>
            </a:pPr>
            <a:r>
              <a:rPr lang="en-US" sz="4400">
                <a:effectLst>
                  <a:outerShdw blurRad="38100" dist="38100" dir="2700000" algn="tl">
                    <a:srgbClr val="C0C0C0"/>
                  </a:outerShdw>
                </a:effectLst>
              </a:rPr>
              <a:t>Architectures</a:t>
            </a:r>
            <a:endParaRPr lang="en-US" sz="4400" u="none"/>
          </a:p>
        </p:txBody>
      </p:sp>
      <p:sp>
        <p:nvSpPr>
          <p:cNvPr id="45059" name="Text Box 1027"/>
          <p:cNvSpPr txBox="1">
            <a:spLocks noChangeArrowheads="1"/>
          </p:cNvSpPr>
          <p:nvPr/>
        </p:nvSpPr>
        <p:spPr bwMode="auto">
          <a:xfrm>
            <a:off x="1828800" y="60642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r>
              <a:rPr lang="en-US" b="1">
                <a:solidFill>
                  <a:srgbClr val="FF3300"/>
                </a:solidFill>
              </a:rPr>
              <a:t>Background</a:t>
            </a: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05800" cy="4114800"/>
          </a:xfrm>
        </p:spPr>
        <p:txBody>
          <a:bodyPr/>
          <a:lstStyle/>
          <a:p>
            <a:endParaRPr lang="en-US" b="1"/>
          </a:p>
          <a:p>
            <a:endParaRPr lang="en-US" b="1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533400" y="1752600"/>
            <a:ext cx="8305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buFontTx/>
              <a:buChar char="•"/>
            </a:pPr>
            <a:endParaRPr lang="en-US" sz="3200" u="none">
              <a:solidFill>
                <a:schemeClr val="tx1"/>
              </a:solidFill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914400" y="1617663"/>
            <a:ext cx="7696200" cy="569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o “</a:t>
            </a:r>
            <a:r>
              <a:rPr lang="en-US" sz="3200" u="none">
                <a:solidFill>
                  <a:srgbClr val="FF3300"/>
                </a:solidFill>
              </a:rPr>
              <a:t>Compilers</a:t>
            </a:r>
            <a:r>
              <a:rPr lang="en-US" sz="3200" u="none">
                <a:solidFill>
                  <a:schemeClr val="tx1"/>
                </a:solidFill>
              </a:rPr>
              <a:t>”, “</a:t>
            </a:r>
            <a:r>
              <a:rPr lang="en-US" sz="3200" u="none">
                <a:solidFill>
                  <a:srgbClr val="FF3300"/>
                </a:solidFill>
              </a:rPr>
              <a:t>Job monitors</a:t>
            </a:r>
            <a:r>
              <a:rPr lang="en-US" sz="3200" u="none">
                <a:solidFill>
                  <a:schemeClr val="tx1"/>
                </a:solidFill>
              </a:rPr>
              <a:t>”, then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“</a:t>
            </a:r>
            <a:r>
              <a:rPr lang="en-US" sz="3200" u="none">
                <a:solidFill>
                  <a:srgbClr val="FF3300"/>
                </a:solidFill>
              </a:rPr>
              <a:t>Operating Systems</a:t>
            </a:r>
            <a:r>
              <a:rPr lang="en-US" sz="3200" u="none">
                <a:solidFill>
                  <a:schemeClr val="tx1"/>
                </a:solidFill>
              </a:rPr>
              <a:t>” were invented.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o “WINDOWS” and other current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operating systems </a:t>
            </a:r>
            <a:r>
              <a:rPr lang="en-US" sz="3200" u="none">
                <a:solidFill>
                  <a:srgbClr val="FF3300"/>
                </a:solidFill>
              </a:rPr>
              <a:t>are direct derivatives</a:t>
            </a:r>
            <a:r>
              <a:rPr lang="en-US" sz="3200" u="none">
                <a:solidFill>
                  <a:schemeClr val="tx1"/>
                </a:solidFill>
              </a:rPr>
              <a:t>.</a:t>
            </a:r>
          </a:p>
          <a:p>
            <a:pPr>
              <a:spcBef>
                <a:spcPct val="0"/>
              </a:spcBef>
            </a:pPr>
            <a:endParaRPr lang="en-US" sz="3200" u="none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rgbClr val="FF3300"/>
                </a:solidFill>
              </a:rPr>
              <a:t>All time share  a single processor</a:t>
            </a:r>
            <a:endParaRPr lang="en-US" sz="3200" u="none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o Today’s microprocessor architectures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are direct descendants of the early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machines.</a:t>
            </a:r>
          </a:p>
          <a:p>
            <a:pPr>
              <a:spcBef>
                <a:spcPct val="0"/>
              </a:spcBef>
            </a:pPr>
            <a:endParaRPr lang="en-US" sz="3200" u="none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endParaRPr lang="en-US" sz="2400" u="none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endParaRPr lang="en-US" sz="2400" u="non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1143000"/>
          </a:xfrm>
        </p:spPr>
        <p:txBody>
          <a:bodyPr/>
          <a:lstStyle/>
          <a:p>
            <a:r>
              <a:rPr lang="en-US" b="1">
                <a:solidFill>
                  <a:srgbClr val="FF3300"/>
                </a:solidFill>
              </a:rPr>
              <a:t>Background</a:t>
            </a: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05800" cy="4114800"/>
          </a:xfrm>
        </p:spPr>
        <p:txBody>
          <a:bodyPr/>
          <a:lstStyle/>
          <a:p>
            <a:endParaRPr lang="en-US" b="1"/>
          </a:p>
          <a:p>
            <a:endParaRPr lang="en-US" b="1"/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533400" y="1752600"/>
            <a:ext cx="8305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buFontTx/>
              <a:buChar char="•"/>
            </a:pPr>
            <a:endParaRPr lang="en-US" sz="3200" u="none">
              <a:solidFill>
                <a:schemeClr val="tx1"/>
              </a:solidFill>
            </a:endParaRPr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914400" y="1295400"/>
            <a:ext cx="7696200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o  Typical general purpose processors still 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use </a:t>
            </a:r>
            <a:r>
              <a:rPr lang="en-US" sz="3200">
                <a:solidFill>
                  <a:srgbClr val="FF3300"/>
                </a:solidFill>
              </a:rPr>
              <a:t>one</a:t>
            </a:r>
            <a:r>
              <a:rPr lang="en-US" sz="3200" u="none">
                <a:solidFill>
                  <a:schemeClr val="tx1"/>
                </a:solidFill>
              </a:rPr>
              <a:t> very fast central processing unit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(smaller than your finger nail).</a:t>
            </a:r>
          </a:p>
          <a:p>
            <a:pPr>
              <a:spcBef>
                <a:spcPct val="0"/>
              </a:spcBef>
            </a:pPr>
            <a:endParaRPr lang="en-US" sz="3200" u="none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o  </a:t>
            </a:r>
            <a:r>
              <a:rPr lang="en-US" sz="3200">
                <a:solidFill>
                  <a:srgbClr val="CC6600"/>
                </a:solidFill>
              </a:rPr>
              <a:t>Virus</a:t>
            </a:r>
            <a:r>
              <a:rPr lang="en-US" sz="3200" u="none">
                <a:solidFill>
                  <a:schemeClr val="tx1"/>
                </a:solidFill>
              </a:rPr>
              <a:t> and other invasions of the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System are made possible by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            </a:t>
            </a:r>
            <a:r>
              <a:rPr lang="en-US" sz="3200">
                <a:solidFill>
                  <a:srgbClr val="CC6600"/>
                </a:solidFill>
              </a:rPr>
              <a:t>time-sharing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rgbClr val="CC6600"/>
                </a:solidFill>
              </a:rPr>
              <a:t>    </a:t>
            </a:r>
            <a:r>
              <a:rPr lang="en-US" sz="3200">
                <a:solidFill>
                  <a:srgbClr val="CC6600"/>
                </a:solidFill>
              </a:rPr>
              <a:t>System Control and Applications</a:t>
            </a:r>
            <a:r>
              <a:rPr lang="en-US" sz="3200" u="none">
                <a:solidFill>
                  <a:srgbClr val="CC6600"/>
                </a:solidFill>
              </a:rPr>
              <a:t>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on a single processor.</a:t>
            </a:r>
          </a:p>
          <a:p>
            <a:pPr>
              <a:spcBef>
                <a:spcPct val="0"/>
              </a:spcBef>
            </a:pPr>
            <a:endParaRPr lang="en-US" sz="3200" u="non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76200"/>
            <a:ext cx="7772400" cy="1143000"/>
          </a:xfrm>
        </p:spPr>
        <p:txBody>
          <a:bodyPr/>
          <a:lstStyle/>
          <a:p>
            <a:r>
              <a:rPr lang="en-US" b="1">
                <a:solidFill>
                  <a:srgbClr val="FF3300"/>
                </a:solidFill>
              </a:rPr>
              <a:t>Background</a:t>
            </a: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05800" cy="4114800"/>
          </a:xfrm>
        </p:spPr>
        <p:txBody>
          <a:bodyPr/>
          <a:lstStyle/>
          <a:p>
            <a:endParaRPr lang="en-US" b="1"/>
          </a:p>
          <a:p>
            <a:endParaRPr lang="en-US" b="1"/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533400" y="1600200"/>
            <a:ext cx="8305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buFontTx/>
              <a:buChar char="•"/>
            </a:pPr>
            <a:endParaRPr lang="en-US" sz="3200" u="none">
              <a:solidFill>
                <a:schemeClr val="tx1"/>
              </a:solidFill>
            </a:endParaRPr>
          </a:p>
        </p:txBody>
      </p:sp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609600" y="914400"/>
            <a:ext cx="7696200" cy="569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o  Operating Systems and most programs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 are so </a:t>
            </a:r>
            <a:r>
              <a:rPr lang="en-US" sz="3200">
                <a:solidFill>
                  <a:srgbClr val="CC6600"/>
                </a:solidFill>
              </a:rPr>
              <a:t>complex </a:t>
            </a:r>
            <a:r>
              <a:rPr lang="en-US" sz="3200" u="none">
                <a:solidFill>
                  <a:schemeClr val="tx1"/>
                </a:solidFill>
              </a:rPr>
              <a:t> that verification  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 is </a:t>
            </a:r>
            <a:r>
              <a:rPr lang="en-US" sz="3200">
                <a:solidFill>
                  <a:srgbClr val="CC6600"/>
                </a:solidFill>
              </a:rPr>
              <a:t>not practicable</a:t>
            </a:r>
            <a:r>
              <a:rPr lang="en-US" sz="3200" u="none">
                <a:solidFill>
                  <a:schemeClr val="tx1"/>
                </a:solidFill>
              </a:rPr>
              <a:t> (Ref. 3)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 Basic code of Windows comprises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 over 10,000,000  lines of code.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o   A new 10,000 line program averages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 about </a:t>
            </a:r>
            <a:r>
              <a:rPr lang="en-US" sz="3200">
                <a:solidFill>
                  <a:srgbClr val="CC6600"/>
                </a:solidFill>
              </a:rPr>
              <a:t>750 “high severity” defects. </a:t>
            </a:r>
            <a:r>
              <a:rPr lang="en-US" sz="3200" u="none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 when delivered. (Ref. 1)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o   A C++ programmer spends </a:t>
            </a:r>
            <a:r>
              <a:rPr lang="en-US" sz="3200">
                <a:solidFill>
                  <a:srgbClr val="FF3300"/>
                </a:solidFill>
              </a:rPr>
              <a:t>80% of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rgbClr val="FF3300"/>
                </a:solidFill>
              </a:rPr>
              <a:t>     </a:t>
            </a:r>
            <a:r>
              <a:rPr lang="en-US" sz="3200">
                <a:solidFill>
                  <a:srgbClr val="FF3300"/>
                </a:solidFill>
              </a:rPr>
              <a:t>effort removing “bugs”</a:t>
            </a:r>
          </a:p>
          <a:p>
            <a:pPr>
              <a:spcBef>
                <a:spcPct val="0"/>
              </a:spcBef>
            </a:pPr>
            <a:endParaRPr lang="en-US" sz="2400" u="none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endParaRPr lang="en-US" sz="2400" u="non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Line 2"/>
          <p:cNvSpPr>
            <a:spLocks noChangeShapeType="1"/>
          </p:cNvSpPr>
          <p:nvPr/>
        </p:nvSpPr>
        <p:spPr bwMode="auto">
          <a:xfrm>
            <a:off x="2057400" y="1295400"/>
            <a:ext cx="0" cy="3733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47" name="Line 3"/>
          <p:cNvSpPr>
            <a:spLocks noChangeShapeType="1"/>
          </p:cNvSpPr>
          <p:nvPr/>
        </p:nvSpPr>
        <p:spPr bwMode="auto">
          <a:xfrm>
            <a:off x="2057400" y="5029200"/>
            <a:ext cx="586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1752600" y="5715000"/>
            <a:ext cx="480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  <a:latin typeface="Arial" charset="0"/>
              </a:rPr>
              <a:t>Program Size (lines of code)</a:t>
            </a:r>
          </a:p>
        </p:txBody>
      </p:sp>
      <p:sp>
        <p:nvSpPr>
          <p:cNvPr id="82949" name="Text Box 5"/>
          <p:cNvSpPr txBox="1">
            <a:spLocks noChangeArrowheads="1"/>
          </p:cNvSpPr>
          <p:nvPr/>
        </p:nvSpPr>
        <p:spPr bwMode="auto">
          <a:xfrm>
            <a:off x="1219200" y="3733800"/>
            <a:ext cx="693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>
                <a:solidFill>
                  <a:srgbClr val="CC3300"/>
                </a:solidFill>
                <a:latin typeface="Arial" charset="0"/>
              </a:rPr>
              <a:t>250</a:t>
            </a:r>
            <a:endParaRPr lang="en-US" sz="2400" b="0" u="none">
              <a:solidFill>
                <a:schemeClr val="tx1"/>
              </a:solidFill>
            </a:endParaRPr>
          </a:p>
        </p:txBody>
      </p:sp>
      <p:sp>
        <p:nvSpPr>
          <p:cNvPr id="82950" name="Text Box 6"/>
          <p:cNvSpPr txBox="1">
            <a:spLocks noChangeArrowheads="1"/>
          </p:cNvSpPr>
          <p:nvPr/>
        </p:nvSpPr>
        <p:spPr bwMode="auto">
          <a:xfrm>
            <a:off x="561975" y="487363"/>
            <a:ext cx="327501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  <a:latin typeface="Arial" charset="0"/>
              </a:rPr>
              <a:t>Average # Defects</a:t>
            </a:r>
          </a:p>
          <a:p>
            <a:pPr algn="ctr"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  <a:latin typeface="Arial" charset="0"/>
              </a:rPr>
              <a:t>Delivered </a:t>
            </a:r>
            <a:endParaRPr lang="en-US" sz="2800" b="0" u="none">
              <a:solidFill>
                <a:schemeClr val="tx1"/>
              </a:solidFill>
            </a:endParaRPr>
          </a:p>
        </p:txBody>
      </p:sp>
      <p:sp>
        <p:nvSpPr>
          <p:cNvPr id="82951" name="Text Box 7"/>
          <p:cNvSpPr txBox="1">
            <a:spLocks noChangeArrowheads="1"/>
          </p:cNvSpPr>
          <p:nvPr/>
        </p:nvSpPr>
        <p:spPr bwMode="auto">
          <a:xfrm>
            <a:off x="990600" y="2667000"/>
            <a:ext cx="947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>
                <a:solidFill>
                  <a:srgbClr val="FF9900"/>
                </a:solidFill>
                <a:latin typeface="Arial" charset="0"/>
              </a:rPr>
              <a:t>5,000</a:t>
            </a:r>
            <a:endParaRPr lang="en-US" sz="2400" u="none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2952" name="Text Box 8"/>
          <p:cNvSpPr txBox="1">
            <a:spLocks noChangeArrowheads="1"/>
          </p:cNvSpPr>
          <p:nvPr/>
        </p:nvSpPr>
        <p:spPr bwMode="auto">
          <a:xfrm>
            <a:off x="846138" y="2133600"/>
            <a:ext cx="111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>
                <a:solidFill>
                  <a:srgbClr val="FF5050"/>
                </a:solidFill>
                <a:latin typeface="Arial" charset="0"/>
              </a:rPr>
              <a:t>80,000</a:t>
            </a:r>
            <a:endParaRPr lang="en-US" sz="2400" u="none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2953" name="Rectangle 9"/>
          <p:cNvSpPr>
            <a:spLocks noChangeArrowheads="1"/>
          </p:cNvSpPr>
          <p:nvPr/>
        </p:nvSpPr>
        <p:spPr bwMode="auto">
          <a:xfrm>
            <a:off x="273050" y="6262688"/>
            <a:ext cx="3232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1800" u="none">
                <a:solidFill>
                  <a:schemeClr val="tx1"/>
                </a:solidFill>
                <a:latin typeface="Arial" charset="0"/>
              </a:rPr>
              <a:t>(after T. Capers Jones 2000)</a:t>
            </a:r>
          </a:p>
        </p:txBody>
      </p:sp>
      <p:sp>
        <p:nvSpPr>
          <p:cNvPr id="82954" name="Line 10"/>
          <p:cNvSpPr>
            <a:spLocks noChangeShapeType="1"/>
          </p:cNvSpPr>
          <p:nvPr/>
        </p:nvSpPr>
        <p:spPr bwMode="auto">
          <a:xfrm flipV="1">
            <a:off x="2514600" y="3886200"/>
            <a:ext cx="0" cy="1143000"/>
          </a:xfrm>
          <a:prstGeom prst="line">
            <a:avLst/>
          </a:prstGeom>
          <a:noFill/>
          <a:ln w="142875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55" name="Line 11"/>
          <p:cNvSpPr>
            <a:spLocks noChangeShapeType="1"/>
          </p:cNvSpPr>
          <p:nvPr/>
        </p:nvSpPr>
        <p:spPr bwMode="auto">
          <a:xfrm flipH="1" flipV="1">
            <a:off x="4267200" y="3048000"/>
            <a:ext cx="0" cy="1981200"/>
          </a:xfrm>
          <a:prstGeom prst="line">
            <a:avLst/>
          </a:prstGeom>
          <a:noFill/>
          <a:ln w="142875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56" name="Text Box 12"/>
          <p:cNvSpPr txBox="1">
            <a:spLocks noChangeArrowheads="1"/>
          </p:cNvSpPr>
          <p:nvPr/>
        </p:nvSpPr>
        <p:spPr bwMode="auto">
          <a:xfrm>
            <a:off x="2133600" y="4953000"/>
            <a:ext cx="828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  <a:latin typeface="Arial" charset="0"/>
              </a:rPr>
              <a:t>Ave.</a:t>
            </a:r>
          </a:p>
        </p:txBody>
      </p:sp>
      <p:sp>
        <p:nvSpPr>
          <p:cNvPr id="82957" name="Text Box 13"/>
          <p:cNvSpPr txBox="1">
            <a:spLocks noChangeArrowheads="1"/>
          </p:cNvSpPr>
          <p:nvPr/>
        </p:nvSpPr>
        <p:spPr bwMode="auto">
          <a:xfrm>
            <a:off x="3862388" y="4953000"/>
            <a:ext cx="862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  <a:latin typeface="Arial" charset="0"/>
              </a:rPr>
              <a:t>Max.</a:t>
            </a:r>
          </a:p>
        </p:txBody>
      </p:sp>
      <p:sp>
        <p:nvSpPr>
          <p:cNvPr id="82958" name="Line 14"/>
          <p:cNvSpPr>
            <a:spLocks noChangeShapeType="1"/>
          </p:cNvSpPr>
          <p:nvPr/>
        </p:nvSpPr>
        <p:spPr bwMode="auto">
          <a:xfrm flipV="1">
            <a:off x="5334000" y="2590800"/>
            <a:ext cx="0" cy="2438400"/>
          </a:xfrm>
          <a:prstGeom prst="line">
            <a:avLst/>
          </a:prstGeom>
          <a:noFill/>
          <a:ln w="146050">
            <a:solidFill>
              <a:srgbClr val="CC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59" name="Line 15"/>
          <p:cNvSpPr>
            <a:spLocks noChangeShapeType="1"/>
          </p:cNvSpPr>
          <p:nvPr/>
        </p:nvSpPr>
        <p:spPr bwMode="auto">
          <a:xfrm flipH="1" flipV="1">
            <a:off x="7696200" y="1524000"/>
            <a:ext cx="0" cy="3505200"/>
          </a:xfrm>
          <a:prstGeom prst="line">
            <a:avLst/>
          </a:prstGeom>
          <a:noFill/>
          <a:ln w="146050">
            <a:solidFill>
              <a:srgbClr val="CC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60" name="Text Box 16"/>
          <p:cNvSpPr txBox="1">
            <a:spLocks noChangeArrowheads="1"/>
          </p:cNvSpPr>
          <p:nvPr/>
        </p:nvSpPr>
        <p:spPr bwMode="auto">
          <a:xfrm>
            <a:off x="4876800" y="4953000"/>
            <a:ext cx="828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  <a:latin typeface="Arial" charset="0"/>
              </a:rPr>
              <a:t>Ave.</a:t>
            </a:r>
          </a:p>
        </p:txBody>
      </p:sp>
      <p:sp>
        <p:nvSpPr>
          <p:cNvPr id="82961" name="Text Box 17"/>
          <p:cNvSpPr txBox="1">
            <a:spLocks noChangeArrowheads="1"/>
          </p:cNvSpPr>
          <p:nvPr/>
        </p:nvSpPr>
        <p:spPr bwMode="auto">
          <a:xfrm>
            <a:off x="6781800" y="4953000"/>
            <a:ext cx="862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  <a:latin typeface="Arial" charset="0"/>
              </a:rPr>
              <a:t>Max.</a:t>
            </a:r>
          </a:p>
        </p:txBody>
      </p:sp>
      <p:sp>
        <p:nvSpPr>
          <p:cNvPr id="82962" name="Rectangle 18"/>
          <p:cNvSpPr>
            <a:spLocks noChangeArrowheads="1"/>
          </p:cNvSpPr>
          <p:nvPr/>
        </p:nvSpPr>
        <p:spPr bwMode="auto">
          <a:xfrm>
            <a:off x="2522538" y="3778250"/>
            <a:ext cx="166846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800" u="none">
                <a:solidFill>
                  <a:srgbClr val="CC00FF"/>
                </a:solidFill>
                <a:latin typeface="Arial" charset="0"/>
              </a:rPr>
              <a:t>Debug,</a:t>
            </a:r>
          </a:p>
          <a:p>
            <a:pPr algn="ctr">
              <a:spcBef>
                <a:spcPct val="0"/>
              </a:spcBef>
            </a:pPr>
            <a:r>
              <a:rPr lang="en-US" sz="2800" u="none">
                <a:solidFill>
                  <a:srgbClr val="CC00FF"/>
                </a:solidFill>
                <a:latin typeface="Arial" charset="0"/>
              </a:rPr>
              <a:t>Enhance</a:t>
            </a:r>
          </a:p>
        </p:txBody>
      </p:sp>
      <p:sp>
        <p:nvSpPr>
          <p:cNvPr id="82963" name="Line 19"/>
          <p:cNvSpPr>
            <a:spLocks noChangeShapeType="1"/>
          </p:cNvSpPr>
          <p:nvPr/>
        </p:nvSpPr>
        <p:spPr bwMode="auto">
          <a:xfrm flipH="1" flipV="1">
            <a:off x="2057400" y="2514600"/>
            <a:ext cx="3581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64" name="Line 20"/>
          <p:cNvSpPr>
            <a:spLocks noChangeShapeType="1"/>
          </p:cNvSpPr>
          <p:nvPr/>
        </p:nvSpPr>
        <p:spPr bwMode="auto">
          <a:xfrm flipH="1" flipV="1">
            <a:off x="2057400" y="3048000"/>
            <a:ext cx="213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65" name="Text Box 21"/>
          <p:cNvSpPr txBox="1">
            <a:spLocks noChangeArrowheads="1"/>
          </p:cNvSpPr>
          <p:nvPr/>
        </p:nvSpPr>
        <p:spPr bwMode="auto">
          <a:xfrm>
            <a:off x="5334000" y="2711450"/>
            <a:ext cx="2590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2400" u="none">
                <a:solidFill>
                  <a:schemeClr val="tx1"/>
                </a:solidFill>
                <a:latin typeface="Arial" charset="0"/>
              </a:rPr>
              <a:t>  </a:t>
            </a:r>
            <a:r>
              <a:rPr lang="en-US" sz="2800" u="none">
                <a:solidFill>
                  <a:srgbClr val="CC3300"/>
                </a:solidFill>
                <a:latin typeface="Arial" charset="0"/>
              </a:rPr>
              <a:t>New Applications</a:t>
            </a:r>
            <a:endParaRPr lang="en-US" sz="2800" u="none">
              <a:solidFill>
                <a:srgbClr val="CC00FF"/>
              </a:solidFill>
              <a:latin typeface="Arial" charset="0"/>
            </a:endParaRPr>
          </a:p>
        </p:txBody>
      </p:sp>
      <p:sp>
        <p:nvSpPr>
          <p:cNvPr id="82966" name="Line 22"/>
          <p:cNvSpPr>
            <a:spLocks noChangeShapeType="1"/>
          </p:cNvSpPr>
          <p:nvPr/>
        </p:nvSpPr>
        <p:spPr bwMode="auto">
          <a:xfrm flipV="1">
            <a:off x="2057400" y="1447800"/>
            <a:ext cx="5867400" cy="2667000"/>
          </a:xfrm>
          <a:prstGeom prst="line">
            <a:avLst/>
          </a:prstGeom>
          <a:noFill/>
          <a:ln w="38100">
            <a:solidFill>
              <a:srgbClr val="FF505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67" name="Line 23"/>
          <p:cNvSpPr>
            <a:spLocks noChangeShapeType="1"/>
          </p:cNvSpPr>
          <p:nvPr/>
        </p:nvSpPr>
        <p:spPr bwMode="auto">
          <a:xfrm>
            <a:off x="3810000" y="4800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68" name="Line 24"/>
          <p:cNvSpPr>
            <a:spLocks noChangeShapeType="1"/>
          </p:cNvSpPr>
          <p:nvPr/>
        </p:nvSpPr>
        <p:spPr bwMode="auto">
          <a:xfrm>
            <a:off x="5715000" y="4800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69" name="Line 25"/>
          <p:cNvSpPr>
            <a:spLocks noChangeShapeType="1"/>
          </p:cNvSpPr>
          <p:nvPr/>
        </p:nvSpPr>
        <p:spPr bwMode="auto">
          <a:xfrm>
            <a:off x="7543800" y="4800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70" name="Text Box 26"/>
          <p:cNvSpPr txBox="1">
            <a:spLocks noChangeArrowheads="1"/>
          </p:cNvSpPr>
          <p:nvPr/>
        </p:nvSpPr>
        <p:spPr bwMode="auto">
          <a:xfrm>
            <a:off x="1143000" y="5257800"/>
            <a:ext cx="7377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  <a:latin typeface="Arial" charset="0"/>
              </a:rPr>
              <a:t>   10,000             100,000       1,000,000    10,000,000</a:t>
            </a:r>
            <a:endParaRPr lang="en-US" sz="2400" b="0" u="non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Line 2"/>
          <p:cNvSpPr>
            <a:spLocks noChangeShapeType="1"/>
          </p:cNvSpPr>
          <p:nvPr/>
        </p:nvSpPr>
        <p:spPr bwMode="auto">
          <a:xfrm>
            <a:off x="2057400" y="1295400"/>
            <a:ext cx="0" cy="3733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71" name="Line 3"/>
          <p:cNvSpPr>
            <a:spLocks noChangeShapeType="1"/>
          </p:cNvSpPr>
          <p:nvPr/>
        </p:nvSpPr>
        <p:spPr bwMode="auto">
          <a:xfrm>
            <a:off x="2057400" y="5029200"/>
            <a:ext cx="586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72" name="Line 4"/>
          <p:cNvSpPr>
            <a:spLocks noChangeShapeType="1"/>
          </p:cNvSpPr>
          <p:nvPr/>
        </p:nvSpPr>
        <p:spPr bwMode="auto">
          <a:xfrm flipV="1">
            <a:off x="2057400" y="1524000"/>
            <a:ext cx="5715000" cy="2514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73" name="Text Box 5"/>
          <p:cNvSpPr txBox="1">
            <a:spLocks noChangeArrowheads="1"/>
          </p:cNvSpPr>
          <p:nvPr/>
        </p:nvSpPr>
        <p:spPr bwMode="auto">
          <a:xfrm>
            <a:off x="1676400" y="5943600"/>
            <a:ext cx="480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  <a:latin typeface="Arial" charset="0"/>
              </a:rPr>
              <a:t>Program Size (lines of code)</a:t>
            </a: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850900" y="3657600"/>
            <a:ext cx="1206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  <a:latin typeface="Arial" charset="0"/>
              </a:rPr>
              <a:t>     </a:t>
            </a:r>
            <a:r>
              <a:rPr lang="en-US" sz="2400">
                <a:solidFill>
                  <a:srgbClr val="CC3300"/>
                </a:solidFill>
                <a:latin typeface="Arial" charset="0"/>
              </a:rPr>
              <a:t>~ 40</a:t>
            </a:r>
            <a:endParaRPr lang="en-US" sz="2400" b="0">
              <a:solidFill>
                <a:srgbClr val="CC3300"/>
              </a:solidFill>
            </a:endParaRPr>
          </a:p>
        </p:txBody>
      </p:sp>
      <p:sp>
        <p:nvSpPr>
          <p:cNvPr id="83975" name="Text Box 7"/>
          <p:cNvSpPr txBox="1">
            <a:spLocks noChangeArrowheads="1"/>
          </p:cNvSpPr>
          <p:nvPr/>
        </p:nvSpPr>
        <p:spPr bwMode="auto">
          <a:xfrm>
            <a:off x="-152400" y="196850"/>
            <a:ext cx="671353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  <a:latin typeface="Arial" charset="0"/>
              </a:rPr>
              <a:t>Average </a:t>
            </a:r>
            <a:r>
              <a:rPr lang="en-US" sz="2800">
                <a:solidFill>
                  <a:srgbClr val="FF5050"/>
                </a:solidFill>
                <a:latin typeface="Arial" charset="0"/>
              </a:rPr>
              <a:t>HIGH-SEVERITY </a:t>
            </a:r>
            <a:r>
              <a:rPr lang="en-US" sz="2800" u="none">
                <a:solidFill>
                  <a:schemeClr val="tx1"/>
                </a:solidFill>
                <a:latin typeface="Arial" charset="0"/>
              </a:rPr>
              <a:t> Defects Delivered</a:t>
            </a:r>
            <a:endParaRPr lang="en-US" sz="2400" b="0" u="none">
              <a:solidFill>
                <a:schemeClr val="tx1"/>
              </a:solidFill>
            </a:endParaRPr>
          </a:p>
        </p:txBody>
      </p:sp>
      <p:sp>
        <p:nvSpPr>
          <p:cNvPr id="83976" name="Text Box 8"/>
          <p:cNvSpPr txBox="1">
            <a:spLocks noChangeArrowheads="1"/>
          </p:cNvSpPr>
          <p:nvPr/>
        </p:nvSpPr>
        <p:spPr bwMode="auto">
          <a:xfrm>
            <a:off x="1101725" y="2743200"/>
            <a:ext cx="955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>
                <a:solidFill>
                  <a:srgbClr val="FF5050"/>
                </a:solidFill>
                <a:latin typeface="Arial" charset="0"/>
              </a:rPr>
              <a:t>~ 750</a:t>
            </a:r>
          </a:p>
        </p:txBody>
      </p:sp>
      <p:sp>
        <p:nvSpPr>
          <p:cNvPr id="83977" name="Text Box 9"/>
          <p:cNvSpPr txBox="1">
            <a:spLocks noChangeArrowheads="1"/>
          </p:cNvSpPr>
          <p:nvPr/>
        </p:nvSpPr>
        <p:spPr bwMode="auto">
          <a:xfrm>
            <a:off x="685800" y="1981200"/>
            <a:ext cx="1379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>
                <a:solidFill>
                  <a:srgbClr val="FF5050"/>
                </a:solidFill>
                <a:latin typeface="Arial" charset="0"/>
              </a:rPr>
              <a:t>~ 12,000</a:t>
            </a:r>
          </a:p>
        </p:txBody>
      </p:sp>
      <p:sp>
        <p:nvSpPr>
          <p:cNvPr id="83978" name="Rectangle 10"/>
          <p:cNvSpPr>
            <a:spLocks noChangeArrowheads="1"/>
          </p:cNvSpPr>
          <p:nvPr/>
        </p:nvSpPr>
        <p:spPr bwMode="auto">
          <a:xfrm>
            <a:off x="273050" y="6262688"/>
            <a:ext cx="3232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1800" u="none">
                <a:solidFill>
                  <a:schemeClr val="tx1"/>
                </a:solidFill>
                <a:latin typeface="Arial" charset="0"/>
              </a:rPr>
              <a:t>(after T. Capers Jones 2000)</a:t>
            </a:r>
          </a:p>
        </p:txBody>
      </p:sp>
      <p:sp>
        <p:nvSpPr>
          <p:cNvPr id="83979" name="Text Box 11"/>
          <p:cNvSpPr txBox="1">
            <a:spLocks noChangeArrowheads="1"/>
          </p:cNvSpPr>
          <p:nvPr/>
        </p:nvSpPr>
        <p:spPr bwMode="auto">
          <a:xfrm>
            <a:off x="2286000" y="4953000"/>
            <a:ext cx="828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  <a:latin typeface="Arial" charset="0"/>
              </a:rPr>
              <a:t>Ave.</a:t>
            </a:r>
          </a:p>
        </p:txBody>
      </p:sp>
      <p:sp>
        <p:nvSpPr>
          <p:cNvPr id="83980" name="Text Box 12"/>
          <p:cNvSpPr txBox="1">
            <a:spLocks noChangeArrowheads="1"/>
          </p:cNvSpPr>
          <p:nvPr/>
        </p:nvSpPr>
        <p:spPr bwMode="auto">
          <a:xfrm>
            <a:off x="4014788" y="4953000"/>
            <a:ext cx="862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  <a:latin typeface="Arial" charset="0"/>
              </a:rPr>
              <a:t>Max.</a:t>
            </a:r>
          </a:p>
        </p:txBody>
      </p:sp>
      <p:sp>
        <p:nvSpPr>
          <p:cNvPr id="83981" name="Text Box 13"/>
          <p:cNvSpPr txBox="1">
            <a:spLocks noChangeArrowheads="1"/>
          </p:cNvSpPr>
          <p:nvPr/>
        </p:nvSpPr>
        <p:spPr bwMode="auto">
          <a:xfrm>
            <a:off x="4953000" y="4953000"/>
            <a:ext cx="828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  <a:latin typeface="Arial" charset="0"/>
              </a:rPr>
              <a:t>Ave.</a:t>
            </a:r>
          </a:p>
        </p:txBody>
      </p:sp>
      <p:sp>
        <p:nvSpPr>
          <p:cNvPr id="83982" name="Text Box 14"/>
          <p:cNvSpPr txBox="1">
            <a:spLocks noChangeArrowheads="1"/>
          </p:cNvSpPr>
          <p:nvPr/>
        </p:nvSpPr>
        <p:spPr bwMode="auto">
          <a:xfrm>
            <a:off x="7291388" y="4953000"/>
            <a:ext cx="862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  <a:latin typeface="Arial" charset="0"/>
              </a:rPr>
              <a:t>Max.</a:t>
            </a:r>
          </a:p>
        </p:txBody>
      </p:sp>
      <p:sp>
        <p:nvSpPr>
          <p:cNvPr id="83983" name="Rectangle 15"/>
          <p:cNvSpPr>
            <a:spLocks noChangeArrowheads="1"/>
          </p:cNvSpPr>
          <p:nvPr/>
        </p:nvSpPr>
        <p:spPr bwMode="auto">
          <a:xfrm>
            <a:off x="2751138" y="3702050"/>
            <a:ext cx="166846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800" u="none">
                <a:solidFill>
                  <a:srgbClr val="CC00FF"/>
                </a:solidFill>
                <a:latin typeface="Arial" charset="0"/>
              </a:rPr>
              <a:t>Debug,</a:t>
            </a:r>
          </a:p>
          <a:p>
            <a:pPr algn="ctr">
              <a:spcBef>
                <a:spcPct val="0"/>
              </a:spcBef>
            </a:pPr>
            <a:r>
              <a:rPr lang="en-US" sz="2800" u="none">
                <a:solidFill>
                  <a:srgbClr val="CC00FF"/>
                </a:solidFill>
                <a:latin typeface="Arial" charset="0"/>
              </a:rPr>
              <a:t>Enhance</a:t>
            </a:r>
          </a:p>
        </p:txBody>
      </p:sp>
      <p:sp>
        <p:nvSpPr>
          <p:cNvPr id="83984" name="Text Box 16"/>
          <p:cNvSpPr txBox="1">
            <a:spLocks noChangeArrowheads="1"/>
          </p:cNvSpPr>
          <p:nvPr/>
        </p:nvSpPr>
        <p:spPr bwMode="auto">
          <a:xfrm>
            <a:off x="5410200" y="2559050"/>
            <a:ext cx="2590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2400" u="none">
                <a:solidFill>
                  <a:schemeClr val="tx1"/>
                </a:solidFill>
                <a:latin typeface="Arial" charset="0"/>
              </a:rPr>
              <a:t>  </a:t>
            </a:r>
            <a:r>
              <a:rPr lang="en-US" sz="2800" u="none">
                <a:solidFill>
                  <a:srgbClr val="CC3300"/>
                </a:solidFill>
                <a:latin typeface="Arial" charset="0"/>
              </a:rPr>
              <a:t>New Applications</a:t>
            </a:r>
            <a:endParaRPr lang="en-US" sz="2800" u="none">
              <a:solidFill>
                <a:srgbClr val="CC00FF"/>
              </a:solidFill>
              <a:latin typeface="Arial" charset="0"/>
            </a:endParaRPr>
          </a:p>
        </p:txBody>
      </p:sp>
      <p:sp>
        <p:nvSpPr>
          <p:cNvPr id="83985" name="Line 17"/>
          <p:cNvSpPr>
            <a:spLocks noChangeShapeType="1"/>
          </p:cNvSpPr>
          <p:nvPr/>
        </p:nvSpPr>
        <p:spPr bwMode="auto">
          <a:xfrm flipH="1" flipV="1">
            <a:off x="2057400" y="2362200"/>
            <a:ext cx="3810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86" name="Line 18"/>
          <p:cNvSpPr>
            <a:spLocks noChangeShapeType="1"/>
          </p:cNvSpPr>
          <p:nvPr/>
        </p:nvSpPr>
        <p:spPr bwMode="auto">
          <a:xfrm flipH="1" flipV="1">
            <a:off x="2057400" y="3124200"/>
            <a:ext cx="1828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87" name="Text Box 19"/>
          <p:cNvSpPr txBox="1">
            <a:spLocks noChangeArrowheads="1"/>
          </p:cNvSpPr>
          <p:nvPr/>
        </p:nvSpPr>
        <p:spPr bwMode="auto">
          <a:xfrm>
            <a:off x="1143000" y="5257800"/>
            <a:ext cx="7377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 u="none">
                <a:solidFill>
                  <a:schemeClr val="tx1"/>
                </a:solidFill>
                <a:latin typeface="Arial" charset="0"/>
              </a:rPr>
              <a:t>   10,000             100,000       1,000,000    10,000,000</a:t>
            </a:r>
            <a:endParaRPr lang="en-US" sz="2400" b="0" u="none">
              <a:solidFill>
                <a:schemeClr val="tx1"/>
              </a:solidFill>
            </a:endParaRPr>
          </a:p>
        </p:txBody>
      </p:sp>
      <p:sp>
        <p:nvSpPr>
          <p:cNvPr id="83988" name="Line 20"/>
          <p:cNvSpPr>
            <a:spLocks noChangeShapeType="1"/>
          </p:cNvSpPr>
          <p:nvPr/>
        </p:nvSpPr>
        <p:spPr bwMode="auto">
          <a:xfrm flipV="1">
            <a:off x="2667000" y="3810000"/>
            <a:ext cx="0" cy="1295400"/>
          </a:xfrm>
          <a:prstGeom prst="line">
            <a:avLst/>
          </a:prstGeom>
          <a:noFill/>
          <a:ln w="142875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89" name="Line 21"/>
          <p:cNvSpPr>
            <a:spLocks noChangeShapeType="1"/>
          </p:cNvSpPr>
          <p:nvPr/>
        </p:nvSpPr>
        <p:spPr bwMode="auto">
          <a:xfrm flipV="1">
            <a:off x="5334000" y="2590800"/>
            <a:ext cx="0" cy="2438400"/>
          </a:xfrm>
          <a:prstGeom prst="line">
            <a:avLst/>
          </a:prstGeom>
          <a:noFill/>
          <a:ln w="146050">
            <a:solidFill>
              <a:srgbClr val="CC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90" name="Line 22"/>
          <p:cNvSpPr>
            <a:spLocks noChangeShapeType="1"/>
          </p:cNvSpPr>
          <p:nvPr/>
        </p:nvSpPr>
        <p:spPr bwMode="auto">
          <a:xfrm flipH="1" flipV="1">
            <a:off x="7696200" y="1524000"/>
            <a:ext cx="0" cy="3505200"/>
          </a:xfrm>
          <a:prstGeom prst="line">
            <a:avLst/>
          </a:prstGeom>
          <a:noFill/>
          <a:ln w="146050">
            <a:solidFill>
              <a:srgbClr val="CC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91" name="Line 23"/>
          <p:cNvSpPr>
            <a:spLocks noChangeShapeType="1"/>
          </p:cNvSpPr>
          <p:nvPr/>
        </p:nvSpPr>
        <p:spPr bwMode="auto">
          <a:xfrm flipH="1" flipV="1">
            <a:off x="4419600" y="3048000"/>
            <a:ext cx="0" cy="1981200"/>
          </a:xfrm>
          <a:prstGeom prst="line">
            <a:avLst/>
          </a:prstGeom>
          <a:noFill/>
          <a:ln w="142875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1143000"/>
          </a:xfrm>
        </p:spPr>
        <p:txBody>
          <a:bodyPr/>
          <a:lstStyle/>
          <a:p>
            <a:r>
              <a:rPr lang="en-US" b="1">
                <a:solidFill>
                  <a:srgbClr val="FF3300"/>
                </a:solidFill>
              </a:rPr>
              <a:t>Background</a:t>
            </a: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05800" cy="4114800"/>
          </a:xfrm>
        </p:spPr>
        <p:txBody>
          <a:bodyPr/>
          <a:lstStyle/>
          <a:p>
            <a:endParaRPr lang="en-US" b="1"/>
          </a:p>
          <a:p>
            <a:endParaRPr lang="en-US" b="1"/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533400" y="1219200"/>
            <a:ext cx="8305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buFontTx/>
              <a:buChar char="•"/>
            </a:pPr>
            <a:endParaRPr lang="en-US" sz="3200" u="none">
              <a:solidFill>
                <a:schemeClr val="tx1"/>
              </a:solidFill>
            </a:endParaRPr>
          </a:p>
        </p:txBody>
      </p:sp>
      <p:sp>
        <p:nvSpPr>
          <p:cNvPr id="66565" name="Rectangle 5"/>
          <p:cNvSpPr>
            <a:spLocks noChangeArrowheads="1"/>
          </p:cNvSpPr>
          <p:nvPr/>
        </p:nvSpPr>
        <p:spPr bwMode="auto">
          <a:xfrm>
            <a:off x="609600" y="1066800"/>
            <a:ext cx="8001000" cy="545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o  “Cache misses” when the CPU must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access disks for information greatly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reduce the performance of conventional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systems.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o  A cache miss rate of </a:t>
            </a:r>
            <a:r>
              <a:rPr lang="en-US" sz="3200">
                <a:solidFill>
                  <a:schemeClr val="tx1"/>
                </a:solidFill>
              </a:rPr>
              <a:t>0.1%</a:t>
            </a:r>
            <a:r>
              <a:rPr lang="en-US" sz="3200" u="none">
                <a:solidFill>
                  <a:schemeClr val="tx1"/>
                </a:solidFill>
              </a:rPr>
              <a:t> reduces the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effective performance of a 1 gigaHertz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processor to slightly over 0.2 megaHertz.</a:t>
            </a:r>
            <a:r>
              <a:rPr lang="en-US" sz="3200">
                <a:solidFill>
                  <a:srgbClr val="CC6600"/>
                </a:solidFill>
              </a:rPr>
              <a:t> </a:t>
            </a:r>
          </a:p>
          <a:p>
            <a:pPr>
              <a:spcBef>
                <a:spcPct val="0"/>
              </a:spcBef>
            </a:pPr>
            <a:r>
              <a:rPr lang="en-US" sz="3200"/>
              <a:t>o </a:t>
            </a:r>
            <a:r>
              <a:rPr lang="en-US" sz="3200" u="none">
                <a:solidFill>
                  <a:schemeClr val="tx1"/>
                </a:solidFill>
              </a:rPr>
              <a:t> The </a:t>
            </a:r>
            <a:r>
              <a:rPr lang="en-US" sz="3200"/>
              <a:t>TOTAL</a:t>
            </a:r>
            <a:r>
              <a:rPr lang="en-US" sz="3200" u="none">
                <a:solidFill>
                  <a:schemeClr val="tx1"/>
                </a:solidFill>
              </a:rPr>
              <a:t> architecture virtually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eliminates cache misses giving efficient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performance.</a:t>
            </a:r>
            <a:endParaRPr lang="en-US" sz="3200">
              <a:solidFill>
                <a:srgbClr val="FF3300"/>
              </a:solidFill>
            </a:endParaRPr>
          </a:p>
          <a:p>
            <a:pPr>
              <a:spcBef>
                <a:spcPct val="0"/>
              </a:spcBef>
            </a:pPr>
            <a:endParaRPr lang="en-US" sz="3200" u="non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1143000"/>
          </a:xfrm>
        </p:spPr>
        <p:txBody>
          <a:bodyPr/>
          <a:lstStyle/>
          <a:p>
            <a:r>
              <a:rPr lang="en-US" b="1">
                <a:solidFill>
                  <a:srgbClr val="FF3300"/>
                </a:solidFill>
              </a:rPr>
              <a:t>Background</a:t>
            </a:r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05800" cy="4114800"/>
          </a:xfrm>
        </p:spPr>
        <p:txBody>
          <a:bodyPr/>
          <a:lstStyle/>
          <a:p>
            <a:endParaRPr lang="en-US" b="1"/>
          </a:p>
          <a:p>
            <a:endParaRPr lang="en-US" b="1"/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533400" y="1371600"/>
            <a:ext cx="8305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buFontTx/>
              <a:buChar char="•"/>
            </a:pPr>
            <a:endParaRPr lang="en-US" sz="3200" u="none">
              <a:solidFill>
                <a:schemeClr val="tx1"/>
              </a:solidFill>
            </a:endParaRPr>
          </a:p>
        </p:txBody>
      </p:sp>
      <p:sp>
        <p:nvSpPr>
          <p:cNvPr id="67589" name="Rectangle 5"/>
          <p:cNvSpPr>
            <a:spLocks noChangeArrowheads="1"/>
          </p:cNvSpPr>
          <p:nvPr/>
        </p:nvSpPr>
        <p:spPr bwMode="auto">
          <a:xfrm>
            <a:off x="609600" y="1236663"/>
            <a:ext cx="8001000" cy="484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3200" u="none"/>
              <a:t>o</a:t>
            </a:r>
            <a:r>
              <a:rPr lang="en-US" sz="3200" u="none">
                <a:solidFill>
                  <a:schemeClr val="tx1"/>
                </a:solidFill>
              </a:rPr>
              <a:t>  A single processor computing system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spends between 70% and 80% of its time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in the operating system.  The </a:t>
            </a:r>
            <a:r>
              <a:rPr lang="en-US" sz="3200">
                <a:solidFill>
                  <a:srgbClr val="FF0000"/>
                </a:solidFill>
              </a:rPr>
              <a:t>ALTOPS</a:t>
            </a:r>
            <a:r>
              <a:rPr lang="en-US" sz="3200">
                <a:solidFill>
                  <a:schemeClr val="accent1"/>
                </a:solidFill>
              </a:rPr>
              <a:t>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bg2"/>
                </a:solidFill>
              </a:rPr>
              <a:t>    </a:t>
            </a:r>
            <a:r>
              <a:rPr lang="en-US" sz="3200" u="none">
                <a:solidFill>
                  <a:schemeClr val="tx1"/>
                </a:solidFill>
              </a:rPr>
              <a:t>processor in a</a:t>
            </a:r>
            <a:r>
              <a:rPr lang="en-US" sz="3200" u="none">
                <a:solidFill>
                  <a:schemeClr val="bg2"/>
                </a:solidFill>
              </a:rPr>
              <a:t> </a:t>
            </a:r>
            <a:r>
              <a:rPr lang="en-US" sz="3200"/>
              <a:t>TOTAL</a:t>
            </a:r>
            <a:r>
              <a:rPr lang="en-US" sz="3200" u="none">
                <a:solidFill>
                  <a:schemeClr val="tx1"/>
                </a:solidFill>
              </a:rPr>
              <a:t> system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mechanizes the operating system functions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in separate, dedicated hardware running  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concurrently.  Thus time is not lost to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the operating system functions.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</a:t>
            </a:r>
          </a:p>
          <a:p>
            <a:pPr>
              <a:spcBef>
                <a:spcPct val="0"/>
              </a:spcBef>
            </a:pPr>
            <a:endParaRPr lang="en-US" sz="2400" u="non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81000" y="838200"/>
            <a:ext cx="8382000" cy="454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/>
              <a:t>			TOTAL</a:t>
            </a:r>
            <a:r>
              <a:rPr lang="en-US" sz="3200" u="none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	as in </a:t>
            </a:r>
            <a:r>
              <a:rPr lang="en-US" sz="3200">
                <a:solidFill>
                  <a:schemeClr val="tx1"/>
                </a:solidFill>
              </a:rPr>
              <a:t>hardware manufacturing</a:t>
            </a:r>
            <a:r>
              <a:rPr lang="en-US" sz="3200" u="none">
                <a:solidFill>
                  <a:schemeClr val="tx1"/>
                </a:solidFill>
              </a:rPr>
              <a:t>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	requires all system Components: </a:t>
            </a:r>
          </a:p>
          <a:p>
            <a:pPr>
              <a:spcBef>
                <a:spcPct val="0"/>
              </a:spcBef>
            </a:pPr>
            <a:r>
              <a:rPr lang="en-US" sz="3200" u="none"/>
              <a:t>  </a:t>
            </a:r>
            <a:r>
              <a:rPr lang="en-US" sz="3200"/>
              <a:t>o</a:t>
            </a:r>
            <a:r>
              <a:rPr lang="en-US" sz="3200" u="none"/>
              <a:t>  </a:t>
            </a:r>
            <a:r>
              <a:rPr lang="en-US" sz="3200"/>
              <a:t>Processor and</a:t>
            </a:r>
            <a:r>
              <a:rPr lang="en-US" sz="3200" u="none">
                <a:solidFill>
                  <a:schemeClr val="tx1"/>
                </a:solidFill>
              </a:rPr>
              <a:t> </a:t>
            </a:r>
            <a:r>
              <a:rPr lang="en-US" sz="3200"/>
              <a:t>System control</a:t>
            </a:r>
            <a:endParaRPr lang="en-US" sz="3200" u="none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r>
              <a:rPr lang="en-US" sz="3200" u="none"/>
              <a:t>  </a:t>
            </a:r>
            <a:r>
              <a:rPr lang="en-US" sz="3200"/>
              <a:t>o</a:t>
            </a:r>
            <a:r>
              <a:rPr lang="en-US" sz="3200" u="none">
                <a:solidFill>
                  <a:schemeClr val="tx1"/>
                </a:solidFill>
              </a:rPr>
              <a:t>  Materials </a:t>
            </a:r>
            <a:r>
              <a:rPr lang="en-US" sz="3200" u="none"/>
              <a:t>(</a:t>
            </a:r>
            <a:r>
              <a:rPr lang="en-US" sz="3200"/>
              <a:t>data)</a:t>
            </a:r>
            <a:r>
              <a:rPr lang="en-US" sz="3200" u="none">
                <a:solidFill>
                  <a:schemeClr val="tx1"/>
                </a:solidFill>
              </a:rPr>
              <a:t>, assemblies </a:t>
            </a:r>
            <a:r>
              <a:rPr lang="en-US" sz="3200" u="none"/>
              <a:t>(</a:t>
            </a:r>
            <a:r>
              <a:rPr lang="en-US" sz="3200"/>
              <a:t>information)</a:t>
            </a:r>
            <a:endParaRPr lang="en-US" sz="3200" u="none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r>
              <a:rPr lang="en-US" sz="3200" u="none"/>
              <a:t>  </a:t>
            </a:r>
            <a:r>
              <a:rPr lang="en-US" sz="3200"/>
              <a:t>o</a:t>
            </a:r>
            <a:r>
              <a:rPr lang="en-US" sz="3200" u="none"/>
              <a:t> </a:t>
            </a:r>
            <a:r>
              <a:rPr lang="en-US" sz="3200" u="none">
                <a:solidFill>
                  <a:schemeClr val="tx1"/>
                </a:solidFill>
              </a:rPr>
              <a:t> Products </a:t>
            </a:r>
            <a:r>
              <a:rPr lang="en-US" sz="3200"/>
              <a:t>(reports, screens, messages</a:t>
            </a:r>
            <a:r>
              <a:rPr lang="en-US" sz="3200" u="none"/>
              <a:t>)</a:t>
            </a:r>
            <a:r>
              <a:rPr lang="en-US" sz="3200" u="none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to have </a:t>
            </a:r>
            <a:r>
              <a:rPr lang="en-US" sz="3200">
                <a:solidFill>
                  <a:srgbClr val="FF3300"/>
                </a:solidFill>
              </a:rPr>
              <a:t>Specifications and Accounts</a:t>
            </a:r>
            <a:r>
              <a:rPr lang="en-US" sz="3200" u="none">
                <a:solidFill>
                  <a:schemeClr val="tx1"/>
                </a:solidFill>
              </a:rPr>
              <a:t> that can</a:t>
            </a:r>
          </a:p>
          <a:p>
            <a:pPr>
              <a:spcBef>
                <a:spcPct val="0"/>
              </a:spcBef>
            </a:pPr>
            <a:r>
              <a:rPr lang="en-US" sz="3200">
                <a:solidFill>
                  <a:srgbClr val="FF3300"/>
                </a:solidFill>
              </a:rPr>
              <a:t>Be Verified</a:t>
            </a:r>
            <a:r>
              <a:rPr lang="en-US" sz="3200" u="none">
                <a:solidFill>
                  <a:schemeClr val="tx1"/>
                </a:solidFill>
              </a:rPr>
              <a:t> to conform to Specification, including: Function, Reliability and Accuracy .    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066800"/>
          </a:xfrm>
          <a:noFill/>
          <a:ln/>
        </p:spPr>
        <p:txBody>
          <a:bodyPr/>
          <a:lstStyle/>
          <a:p>
            <a:pPr algn="l"/>
            <a:r>
              <a:rPr lang="en-US" b="1" u="sng">
                <a:solidFill>
                  <a:schemeClr val="accent1"/>
                </a:solidFill>
              </a:rPr>
              <a:t/>
            </a:r>
            <a:br>
              <a:rPr lang="en-US" b="1" u="sng">
                <a:solidFill>
                  <a:schemeClr val="accent1"/>
                </a:solidFill>
              </a:rPr>
            </a:br>
            <a:r>
              <a:rPr lang="en-US" b="1" u="sng">
                <a:solidFill>
                  <a:schemeClr val="accent1"/>
                </a:solidFill>
              </a:rPr>
              <a:t/>
            </a:r>
            <a:br>
              <a:rPr lang="en-US" b="1" u="sng">
                <a:solidFill>
                  <a:schemeClr val="accent1"/>
                </a:solidFill>
              </a:rPr>
            </a:br>
            <a:r>
              <a:rPr lang="en-US" b="1" u="sng">
                <a:solidFill>
                  <a:schemeClr val="accent1"/>
                </a:solidFill>
              </a:rPr>
              <a:t>	</a:t>
            </a:r>
            <a:endParaRPr lang="en-US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828800" y="63690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609600" y="612775"/>
            <a:ext cx="7837488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3200"/>
              <a:t>Enabling: </a:t>
            </a:r>
            <a:r>
              <a:rPr lang="en-US" sz="3200">
                <a:solidFill>
                  <a:schemeClr val="tx1"/>
                </a:solidFill>
              </a:rPr>
              <a:t>(As in hardware manufacture)</a:t>
            </a:r>
            <a:endParaRPr lang="en-US" sz="320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/>
              <a:t>  </a:t>
            </a:r>
            <a:r>
              <a:rPr lang="en-US" sz="3200"/>
              <a:t>Reusable</a:t>
            </a:r>
            <a:r>
              <a:rPr lang="en-US" sz="3200" u="none">
                <a:solidFill>
                  <a:schemeClr val="tx1"/>
                </a:solidFill>
              </a:rPr>
              <a:t>, interchangeable </a:t>
            </a:r>
            <a:r>
              <a:rPr lang="en-US" sz="3200">
                <a:solidFill>
                  <a:schemeClr val="tx1"/>
                </a:solidFill>
              </a:rPr>
              <a:t>data</a:t>
            </a:r>
            <a:r>
              <a:rPr lang="en-US" sz="3200" u="none">
                <a:solidFill>
                  <a:schemeClr val="tx1"/>
                </a:solidFill>
              </a:rPr>
              <a:t>,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</a:t>
            </a:r>
            <a:r>
              <a:rPr lang="en-US" sz="3200">
                <a:solidFill>
                  <a:schemeClr val="tx1"/>
                </a:solidFill>
              </a:rPr>
              <a:t>applications</a:t>
            </a:r>
            <a:r>
              <a:rPr lang="en-US" sz="3200" u="none">
                <a:solidFill>
                  <a:schemeClr val="tx1"/>
                </a:solidFill>
              </a:rPr>
              <a:t> and </a:t>
            </a:r>
            <a:r>
              <a:rPr lang="en-US" sz="3200">
                <a:solidFill>
                  <a:schemeClr val="tx1"/>
                </a:solidFill>
              </a:rPr>
              <a:t>application components</a:t>
            </a:r>
            <a:r>
              <a:rPr lang="en-US" sz="3200" u="none">
                <a:solidFill>
                  <a:schemeClr val="tx1"/>
                </a:solidFill>
              </a:rPr>
              <a:t>. </a:t>
            </a:r>
            <a:r>
              <a:rPr lang="en-US" sz="3200"/>
              <a:t>o</a:t>
            </a:r>
            <a:r>
              <a:rPr lang="en-US" sz="3200" u="none"/>
              <a:t>  </a:t>
            </a:r>
            <a:r>
              <a:rPr lang="en-US" sz="3200"/>
              <a:t>Any number</a:t>
            </a:r>
            <a:r>
              <a:rPr lang="en-US" sz="3200" u="none">
                <a:solidFill>
                  <a:schemeClr val="tx1"/>
                </a:solidFill>
              </a:rPr>
              <a:t> of processor nodes of any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size or location to cooperate in producing    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any information product or class of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information product. 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/>
              <a:t>  </a:t>
            </a:r>
            <a:r>
              <a:rPr lang="en-US" sz="3200"/>
              <a:t>Assembly Line</a:t>
            </a:r>
            <a:r>
              <a:rPr lang="en-US" sz="3200" u="none">
                <a:solidFill>
                  <a:schemeClr val="accent1"/>
                </a:solidFill>
              </a:rPr>
              <a:t> </a:t>
            </a:r>
            <a:r>
              <a:rPr lang="en-US" sz="3200" u="none">
                <a:solidFill>
                  <a:schemeClr val="tx1"/>
                </a:solidFill>
              </a:rPr>
              <a:t>production, giving a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result rate dependent only on the 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stepping rate of the line, not length.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/>
              <a:t>  </a:t>
            </a:r>
            <a:r>
              <a:rPr lang="en-US" sz="3200"/>
              <a:t>Results 100,000’s to millions per second.</a:t>
            </a:r>
          </a:p>
          <a:p>
            <a:pPr>
              <a:spcBef>
                <a:spcPct val="0"/>
              </a:spcBef>
            </a:pPr>
            <a:r>
              <a:rPr lang="en-US" sz="3200"/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7772400" cy="1066800"/>
          </a:xfrm>
          <a:noFill/>
          <a:ln/>
        </p:spPr>
        <p:txBody>
          <a:bodyPr/>
          <a:lstStyle/>
          <a:p>
            <a:pPr algn="l"/>
            <a:r>
              <a:rPr lang="en-US" b="1" u="sng">
                <a:solidFill>
                  <a:schemeClr val="accent1"/>
                </a:solidFill>
              </a:rPr>
              <a:t/>
            </a:r>
            <a:br>
              <a:rPr lang="en-US" b="1" u="sng">
                <a:solidFill>
                  <a:schemeClr val="accent1"/>
                </a:solidFill>
              </a:rPr>
            </a:br>
            <a:r>
              <a:rPr lang="en-US" b="1" u="sng">
                <a:solidFill>
                  <a:schemeClr val="accent1"/>
                </a:solidFill>
              </a:rPr>
              <a:t/>
            </a:r>
            <a:br>
              <a:rPr lang="en-US" b="1" u="sng">
                <a:solidFill>
                  <a:schemeClr val="accent1"/>
                </a:solidFill>
              </a:rPr>
            </a:br>
            <a:r>
              <a:rPr lang="en-US" b="1" u="sng">
                <a:solidFill>
                  <a:schemeClr val="accent1"/>
                </a:solidFill>
              </a:rPr>
              <a:t>	</a:t>
            </a:r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429000" y="0"/>
            <a:ext cx="1898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/>
              <a:t>TOTAL</a:t>
            </a:r>
            <a:r>
              <a:rPr lang="en-US" u="none"/>
              <a:t> </a:t>
            </a:r>
            <a:endParaRPr lang="en-US" u="none">
              <a:solidFill>
                <a:schemeClr val="tx1"/>
              </a:solidFill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828800" y="63690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762000" y="838200"/>
            <a:ext cx="8001000" cy="551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3200"/>
              <a:t>Enabling:</a:t>
            </a:r>
            <a:r>
              <a:rPr lang="en-US" sz="3200">
                <a:solidFill>
                  <a:schemeClr val="tx1"/>
                </a:solidFill>
              </a:rPr>
              <a:t> (As in hardware manufacture)</a:t>
            </a:r>
          </a:p>
          <a:p>
            <a:pPr>
              <a:spcBef>
                <a:spcPct val="0"/>
              </a:spcBef>
            </a:pPr>
            <a:endParaRPr lang="en-US" sz="320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>
                <a:solidFill>
                  <a:schemeClr val="tx1"/>
                </a:solidFill>
              </a:rPr>
              <a:t>  Hardware based automation of the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system operation,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/>
              <a:t> </a:t>
            </a:r>
            <a:r>
              <a:rPr lang="en-US" sz="3200" u="none">
                <a:solidFill>
                  <a:schemeClr val="tx1"/>
                </a:solidFill>
              </a:rPr>
              <a:t> Hardware process nodes with function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adjusted by parameters if desired,  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/>
              <a:t>  </a:t>
            </a:r>
            <a:r>
              <a:rPr lang="en-US" sz="3200"/>
              <a:t>User applications</a:t>
            </a:r>
            <a:r>
              <a:rPr lang="en-US" sz="3200" u="none">
                <a:solidFill>
                  <a:schemeClr val="tx1"/>
                </a:solidFill>
              </a:rPr>
              <a:t> composed of linked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 sets of standard, tested hardware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 modules. </a:t>
            </a:r>
            <a:r>
              <a:rPr lang="en-US">
                <a:solidFill>
                  <a:srgbClr val="CC6600"/>
                </a:solidFill>
              </a:rPr>
              <a:t>No “software”</a:t>
            </a:r>
            <a:endParaRPr lang="en-US">
              <a:solidFill>
                <a:srgbClr val="FF9900"/>
              </a:solidFill>
            </a:endParaRP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/>
              <a:t>  </a:t>
            </a:r>
            <a:r>
              <a:rPr lang="en-US" sz="3200"/>
              <a:t>System Security</a:t>
            </a:r>
            <a:r>
              <a:rPr lang="en-US" sz="3200" u="none">
                <a:solidFill>
                  <a:schemeClr val="tx1"/>
                </a:solidFill>
              </a:rPr>
              <a:t> No “virus”, 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penetrations, “denial of service”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772400" cy="1066800"/>
          </a:xfrm>
          <a:noFill/>
          <a:ln/>
        </p:spPr>
        <p:txBody>
          <a:bodyPr/>
          <a:lstStyle/>
          <a:p>
            <a:pPr algn="l"/>
            <a:r>
              <a:rPr lang="en-US" b="1" u="sng">
                <a:solidFill>
                  <a:schemeClr val="accent1"/>
                </a:solidFill>
              </a:rPr>
              <a:t/>
            </a:r>
            <a:br>
              <a:rPr lang="en-US" b="1" u="sng">
                <a:solidFill>
                  <a:schemeClr val="accent1"/>
                </a:solidFill>
              </a:rPr>
            </a:br>
            <a:r>
              <a:rPr lang="en-US" b="1" u="sng">
                <a:solidFill>
                  <a:schemeClr val="accent1"/>
                </a:solidFill>
              </a:rPr>
              <a:t/>
            </a:r>
            <a:br>
              <a:rPr lang="en-US" b="1" u="sng">
                <a:solidFill>
                  <a:schemeClr val="accent1"/>
                </a:solidFill>
              </a:rPr>
            </a:br>
            <a:r>
              <a:rPr lang="en-US" b="1" u="sng">
                <a:solidFill>
                  <a:schemeClr val="accent1"/>
                </a:solidFill>
              </a:rPr>
              <a:t>	</a:t>
            </a:r>
            <a:endParaRPr lang="en-US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3048000" y="273050"/>
            <a:ext cx="1898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/>
              <a:t>TOTAL</a:t>
            </a:r>
            <a:r>
              <a:rPr lang="en-US" u="none"/>
              <a:t> 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1828800" y="63690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762000" y="533400"/>
            <a:ext cx="7924800" cy="613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u="none">
                <a:solidFill>
                  <a:schemeClr val="tx1"/>
                </a:solidFill>
              </a:rPr>
              <a:t>We examine 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 TOTAL IS</a:t>
            </a:r>
            <a:r>
              <a:rPr lang="en-US" u="none">
                <a:solidFill>
                  <a:schemeClr val="tx1"/>
                </a:solidFill>
              </a:rPr>
              <a:t>  an architecture which is totally new to Information Processing, but which has been </a:t>
            </a:r>
            <a:r>
              <a:rPr lang="en-US">
                <a:solidFill>
                  <a:srgbClr val="FF3300"/>
                </a:solidFill>
              </a:rPr>
              <a:t>used</a:t>
            </a:r>
            <a:r>
              <a:rPr lang="en-US" u="none">
                <a:solidFill>
                  <a:srgbClr val="FF3300"/>
                </a:solidFill>
              </a:rPr>
              <a:t> by</a:t>
            </a:r>
            <a:r>
              <a:rPr lang="en-US" u="none">
                <a:solidFill>
                  <a:schemeClr val="tx1"/>
                </a:solidFill>
              </a:rPr>
              <a:t> </a:t>
            </a:r>
            <a:r>
              <a:rPr lang="en-US" u="none">
                <a:solidFill>
                  <a:srgbClr val="FF3300"/>
                </a:solidFill>
              </a:rPr>
              <a:t>manufacturing since the beginning of the industrial</a:t>
            </a:r>
            <a:r>
              <a:rPr lang="en-US" u="none">
                <a:solidFill>
                  <a:schemeClr val="tx1"/>
                </a:solidFill>
              </a:rPr>
              <a:t> </a:t>
            </a:r>
            <a:r>
              <a:rPr lang="en-US" u="none">
                <a:solidFill>
                  <a:srgbClr val="FF3300"/>
                </a:solidFill>
              </a:rPr>
              <a:t>revolution</a:t>
            </a:r>
            <a:r>
              <a:rPr lang="en-US" u="none">
                <a:solidFill>
                  <a:schemeClr val="tx1"/>
                </a:solidFill>
              </a:rPr>
              <a:t>, to produce </a:t>
            </a:r>
          </a:p>
          <a:p>
            <a:pPr>
              <a:spcBef>
                <a:spcPct val="0"/>
              </a:spcBef>
            </a:pPr>
            <a:r>
              <a:rPr lang="en-US" u="none">
                <a:solidFill>
                  <a:schemeClr val="tx1"/>
                </a:solidFill>
              </a:rPr>
              <a:t>       </a:t>
            </a:r>
            <a:r>
              <a:rPr lang="en-US" i="1" u="none"/>
              <a:t>o </a:t>
            </a:r>
            <a:r>
              <a:rPr lang="en-US" i="1">
                <a:effectLst>
                  <a:outerShdw blurRad="38100" dist="38100" dir="2700000" algn="tl">
                    <a:srgbClr val="C0C0C0"/>
                  </a:outerShdw>
                </a:effectLst>
              </a:rPr>
              <a:t>Certifiable quality products</a:t>
            </a:r>
            <a:r>
              <a:rPr lang="en-US" i="1" u="none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>
              <a:spcBef>
                <a:spcPct val="0"/>
              </a:spcBef>
            </a:pPr>
            <a:r>
              <a:rPr lang="en-US" i="1" u="none"/>
              <a:t>                          at </a:t>
            </a:r>
          </a:p>
          <a:p>
            <a:pPr>
              <a:spcBef>
                <a:spcPct val="0"/>
              </a:spcBef>
            </a:pPr>
            <a:r>
              <a:rPr lang="en-US" i="1" u="none"/>
              <a:t>       o </a:t>
            </a:r>
            <a:r>
              <a:rPr lang="en-US" i="1"/>
              <a:t>High rates and low cost.</a:t>
            </a:r>
            <a:endParaRPr lang="en-US" sz="2800" u="none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r>
              <a:rPr lang="en-US" u="none">
                <a:solidFill>
                  <a:schemeClr val="tx1"/>
                </a:solidFill>
              </a:rPr>
              <a:t>Which can be and often is   </a:t>
            </a:r>
          </a:p>
          <a:p>
            <a:pPr>
              <a:spcBef>
                <a:spcPct val="0"/>
              </a:spcBef>
            </a:pPr>
            <a:r>
              <a:rPr lang="en-US" u="none">
                <a:solidFill>
                  <a:schemeClr val="tx1"/>
                </a:solidFill>
              </a:rPr>
              <a:t>                            </a:t>
            </a:r>
            <a:r>
              <a:rPr lang="en-US">
                <a:solidFill>
                  <a:srgbClr val="FF3300"/>
                </a:solidFill>
              </a:rPr>
              <a:t>totally mechanized</a:t>
            </a:r>
            <a:endParaRPr lang="en-US" sz="2800" u="non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533400" y="1066800"/>
            <a:ext cx="8001000" cy="545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3200"/>
              <a:t>Emabling:</a:t>
            </a:r>
            <a:r>
              <a:rPr lang="en-US" sz="3200">
                <a:solidFill>
                  <a:schemeClr val="tx1"/>
                </a:solidFill>
              </a:rPr>
              <a:t> (As in hardware manufacture)</a:t>
            </a:r>
          </a:p>
          <a:p>
            <a:pPr>
              <a:spcBef>
                <a:spcPct val="0"/>
              </a:spcBef>
            </a:pPr>
            <a:endParaRPr lang="en-US" sz="320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/>
              <a:t>  </a:t>
            </a:r>
            <a:r>
              <a:rPr lang="en-US" sz="3200"/>
              <a:t>Prefetching of data</a:t>
            </a:r>
            <a:r>
              <a:rPr lang="en-US" sz="3200" u="none">
                <a:solidFill>
                  <a:schemeClr val="tx1"/>
                </a:solidFill>
              </a:rPr>
              <a:t> Virtually eliminating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disk delay.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/>
              <a:t>  </a:t>
            </a:r>
            <a:r>
              <a:rPr lang="en-US" sz="3200"/>
              <a:t>Self repair</a:t>
            </a:r>
            <a:r>
              <a:rPr lang="en-US" sz="3200" u="none">
                <a:solidFill>
                  <a:schemeClr val="tx1"/>
                </a:solidFill>
              </a:rPr>
              <a:t> in microseconds. (Tool failure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on a factory floor is immediately detected,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replaced and the process resumes.) 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/>
              <a:t>  </a:t>
            </a:r>
            <a:r>
              <a:rPr lang="en-US" sz="3200"/>
              <a:t>Hardware automated Accounting</a:t>
            </a:r>
            <a:r>
              <a:rPr lang="en-US" sz="3200" u="none">
                <a:solidFill>
                  <a:schemeClr val="tx1"/>
                </a:solidFill>
              </a:rPr>
              <a:t> and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 Audit of all System Contents, Use,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 Actions and Configuration.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3282950" y="120650"/>
            <a:ext cx="1898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/>
              <a:t>TOTAL</a:t>
            </a:r>
            <a:r>
              <a:rPr lang="en-US" u="none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1828800" y="63690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533400" y="566738"/>
            <a:ext cx="8534400" cy="545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3200">
                <a:solidFill>
                  <a:schemeClr val="tx1"/>
                </a:solidFill>
              </a:rPr>
              <a:t>All User interaction is via interactive screens.</a:t>
            </a:r>
            <a:endParaRPr lang="en-US" sz="320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</a:pPr>
            <a:r>
              <a:rPr lang="en-US" sz="3200"/>
              <a:t>Users’ View</a:t>
            </a:r>
            <a:endParaRPr lang="en-US" sz="320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>
                <a:solidFill>
                  <a:schemeClr val="tx1"/>
                </a:solidFill>
              </a:rPr>
              <a:t>  Information request:  User selects from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menu: Class Identification and Instance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(viz., date time group).  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/>
              <a:t>  </a:t>
            </a:r>
            <a:r>
              <a:rPr lang="en-US" sz="3200"/>
              <a:t>Response in milliseconds</a:t>
            </a:r>
            <a:endParaRPr lang="en-US" sz="320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>
                <a:solidFill>
                  <a:schemeClr val="tx1"/>
                </a:solidFill>
              </a:rPr>
              <a:t>  Run a Job:  User selects Job I.D. from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menu, fills in instances of data inputs,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enters parameters if needed. 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/>
              <a:t>  </a:t>
            </a:r>
            <a:r>
              <a:rPr lang="en-US" sz="3200"/>
              <a:t>Response in milliseconds</a:t>
            </a:r>
            <a:r>
              <a:rPr lang="en-US" sz="3200" u="none">
                <a:solidFill>
                  <a:schemeClr val="tx1"/>
                </a:solidFill>
              </a:rPr>
              <a:t> </a:t>
            </a:r>
            <a:endParaRPr lang="en-US">
              <a:solidFill>
                <a:srgbClr val="FF9900"/>
              </a:solidFill>
            </a:endParaRPr>
          </a:p>
          <a:p>
            <a:pPr>
              <a:spcBef>
                <a:spcPct val="0"/>
              </a:spcBef>
            </a:pPr>
            <a:endParaRPr lang="en-US" sz="3200" u="none">
              <a:solidFill>
                <a:schemeClr val="accent1"/>
              </a:solidFill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282950" y="0"/>
            <a:ext cx="1898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/>
              <a:t>TOTAL</a:t>
            </a:r>
            <a:r>
              <a:rPr lang="en-US" u="none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1828800" y="63690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381000" y="762000"/>
            <a:ext cx="8534400" cy="642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3200"/>
              <a:t>CIO View</a:t>
            </a:r>
            <a:endParaRPr lang="en-US" sz="320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>
                <a:solidFill>
                  <a:schemeClr val="tx1"/>
                </a:solidFill>
              </a:rPr>
              <a:t>  Authorize new user:  Fill in standard screen,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</a:t>
            </a:r>
            <a:r>
              <a:rPr lang="en-US" sz="3200" u="none"/>
              <a:t> </a:t>
            </a:r>
            <a:r>
              <a:rPr lang="en-US" sz="3200"/>
              <a:t>Assigns</a:t>
            </a:r>
            <a:r>
              <a:rPr lang="en-US" sz="3200" u="none">
                <a:solidFill>
                  <a:schemeClr val="tx1"/>
                </a:solidFill>
              </a:rPr>
              <a:t> security authorization for 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department/information class, job class, . . .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>
                <a:solidFill>
                  <a:schemeClr val="tx1"/>
                </a:solidFill>
              </a:rPr>
              <a:t>  Authorize entry of new Application: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</a:t>
            </a:r>
            <a:r>
              <a:rPr lang="en-US" sz="3200"/>
              <a:t>Verifies</a:t>
            </a:r>
            <a:r>
              <a:rPr lang="en-US" sz="3200" u="none">
                <a:solidFill>
                  <a:schemeClr val="tx1"/>
                </a:solidFill>
              </a:rPr>
              <a:t> job design against spec., adds I.D.,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</a:t>
            </a:r>
            <a:r>
              <a:rPr lang="en-US" sz="3200"/>
              <a:t>Assigns</a:t>
            </a:r>
            <a:r>
              <a:rPr lang="en-US" sz="3200" u="none">
                <a:solidFill>
                  <a:schemeClr val="tx1"/>
                </a:solidFill>
              </a:rPr>
              <a:t> security authorizations. 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>
                <a:solidFill>
                  <a:schemeClr val="tx1"/>
                </a:solidFill>
              </a:rPr>
              <a:t>  Authorize entry of new data item: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accent1"/>
                </a:solidFill>
              </a:rPr>
              <a:t>    </a:t>
            </a:r>
            <a:r>
              <a:rPr lang="en-US" sz="3200"/>
              <a:t>Verifies</a:t>
            </a:r>
            <a:r>
              <a:rPr lang="en-US" sz="3200" u="none">
                <a:solidFill>
                  <a:schemeClr val="tx1"/>
                </a:solidFill>
              </a:rPr>
              <a:t> correct specification, class I.D., 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</a:t>
            </a:r>
            <a:r>
              <a:rPr lang="en-US" sz="3200"/>
              <a:t>Assigns</a:t>
            </a:r>
            <a:r>
              <a:rPr lang="en-US" sz="3200" u="none">
                <a:solidFill>
                  <a:schemeClr val="tx1"/>
                </a:solidFill>
              </a:rPr>
              <a:t> security authorizations.  </a:t>
            </a:r>
          </a:p>
          <a:p>
            <a:pPr>
              <a:spcBef>
                <a:spcPct val="0"/>
              </a:spcBef>
            </a:pPr>
            <a:endParaRPr lang="en-US" sz="3200" u="none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endParaRPr lang="en-US" sz="3200" u="none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endParaRPr lang="en-US" sz="3200" u="none">
              <a:solidFill>
                <a:schemeClr val="tx1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066800"/>
          </a:xfrm>
          <a:noFill/>
          <a:ln/>
        </p:spPr>
        <p:txBody>
          <a:bodyPr/>
          <a:lstStyle/>
          <a:p>
            <a:pPr algn="l"/>
            <a:r>
              <a:rPr lang="en-US" b="1" u="sng">
                <a:solidFill>
                  <a:schemeClr val="accent1"/>
                </a:solidFill>
              </a:rPr>
              <a:t/>
            </a:r>
            <a:br>
              <a:rPr lang="en-US" b="1" u="sng">
                <a:solidFill>
                  <a:schemeClr val="accent1"/>
                </a:solidFill>
              </a:rPr>
            </a:br>
            <a:r>
              <a:rPr lang="en-US" b="1" u="sng">
                <a:solidFill>
                  <a:schemeClr val="accent1"/>
                </a:solidFill>
              </a:rPr>
              <a:t/>
            </a:r>
            <a:br>
              <a:rPr lang="en-US" b="1" u="sng">
                <a:solidFill>
                  <a:schemeClr val="accent1"/>
                </a:solidFill>
              </a:rPr>
            </a:br>
            <a:r>
              <a:rPr lang="en-US" b="1" u="sng">
                <a:solidFill>
                  <a:schemeClr val="accent1"/>
                </a:solidFill>
              </a:rPr>
              <a:t>	</a:t>
            </a:r>
            <a:endParaRPr lang="en-US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282950" y="120650"/>
            <a:ext cx="1898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/>
              <a:t>TOTAL</a:t>
            </a:r>
            <a:r>
              <a:rPr lang="en-US" u="none"/>
              <a:t> </a:t>
            </a:r>
            <a:endParaRPr lang="en-US" u="none">
              <a:solidFill>
                <a:schemeClr val="tx1"/>
              </a:solidFill>
            </a:endParaRP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828800" y="63690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04800" y="228600"/>
            <a:ext cx="8534400" cy="691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3200"/>
              <a:t>CIO View</a:t>
            </a:r>
            <a:endParaRPr lang="en-US" sz="320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/>
              <a:t>  </a:t>
            </a:r>
            <a:r>
              <a:rPr lang="en-US" sz="3200"/>
              <a:t>Request and review</a:t>
            </a:r>
            <a:r>
              <a:rPr lang="en-US" sz="3200" u="none">
                <a:solidFill>
                  <a:schemeClr val="tx1"/>
                </a:solidFill>
              </a:rPr>
              <a:t> System Accounts and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Audit records.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>
                <a:solidFill>
                  <a:schemeClr val="tx1"/>
                </a:solidFill>
              </a:rPr>
              <a:t>  Modify System/System Function: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</a:t>
            </a:r>
            <a:r>
              <a:rPr lang="en-US" sz="3200"/>
              <a:t>Order</a:t>
            </a:r>
            <a:r>
              <a:rPr lang="en-US" sz="3200" u="none">
                <a:solidFill>
                  <a:schemeClr val="tx1"/>
                </a:solidFill>
              </a:rPr>
              <a:t> new Function Units from Vendor, or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</a:t>
            </a:r>
            <a:r>
              <a:rPr lang="en-US" sz="3200"/>
              <a:t>Contact</a:t>
            </a:r>
            <a:r>
              <a:rPr lang="en-US" sz="3200" u="none">
                <a:solidFill>
                  <a:schemeClr val="tx1"/>
                </a:solidFill>
              </a:rPr>
              <a:t> Vendor representative to enter new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 function code into System Unit ROMs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/>
              <a:t>  </a:t>
            </a:r>
            <a:r>
              <a:rPr lang="en-US" sz="3200"/>
              <a:t>Authorize</a:t>
            </a:r>
            <a:r>
              <a:rPr lang="en-US" sz="3200">
                <a:solidFill>
                  <a:schemeClr val="accent1"/>
                </a:solidFill>
              </a:rPr>
              <a:t> </a:t>
            </a:r>
            <a:r>
              <a:rPr lang="en-US" sz="3200" u="none">
                <a:solidFill>
                  <a:schemeClr val="tx1"/>
                </a:solidFill>
              </a:rPr>
              <a:t>entry of new Security Check Sum 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/>
              <a:t>  </a:t>
            </a:r>
            <a:r>
              <a:rPr lang="en-US" sz="3200"/>
              <a:t>Establish and maintain</a:t>
            </a:r>
            <a:r>
              <a:rPr lang="en-US" sz="3200" u="none">
                <a:solidFill>
                  <a:schemeClr val="tx1"/>
                </a:solidFill>
              </a:rPr>
              <a:t> the Classification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Structure for the Data, Information,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and Applications networks.  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/>
              <a:t>  </a:t>
            </a:r>
            <a:r>
              <a:rPr lang="en-US" sz="3200"/>
              <a:t>Specify Enterprise Information System</a:t>
            </a:r>
            <a:r>
              <a:rPr lang="en-US" sz="3200" u="none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structure and performance requirements.   </a:t>
            </a:r>
          </a:p>
          <a:p>
            <a:pPr>
              <a:spcBef>
                <a:spcPct val="0"/>
              </a:spcBef>
            </a:pPr>
            <a:endParaRPr lang="en-US" sz="3200">
              <a:solidFill>
                <a:schemeClr val="accent1"/>
              </a:solidFill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3282950" y="120650"/>
            <a:ext cx="1898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/>
              <a:t>TOTAL</a:t>
            </a:r>
            <a:r>
              <a:rPr lang="en-US" u="none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1828800" y="65214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381000" y="76200"/>
            <a:ext cx="8534400" cy="648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u="none">
                <a:solidFill>
                  <a:schemeClr val="accent1"/>
                </a:solidFill>
              </a:rPr>
              <a:t>                            </a:t>
            </a:r>
            <a:r>
              <a:rPr lang="en-US"/>
              <a:t>TOTAL</a:t>
            </a:r>
            <a:r>
              <a:rPr lang="en-US" sz="3200"/>
              <a:t> </a:t>
            </a:r>
          </a:p>
          <a:p>
            <a:pPr>
              <a:spcBef>
                <a:spcPct val="0"/>
              </a:spcBef>
            </a:pPr>
            <a:r>
              <a:rPr lang="en-US" sz="3200"/>
              <a:t>Application Designer View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/>
              <a:t>  </a:t>
            </a:r>
            <a:r>
              <a:rPr lang="en-US" sz="3200"/>
              <a:t>Create Specification</a:t>
            </a:r>
            <a:r>
              <a:rPr lang="en-US" sz="3200" u="none">
                <a:solidFill>
                  <a:schemeClr val="tx1"/>
                </a:solidFill>
              </a:rPr>
              <a:t> of Application Output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/>
              <a:t>  </a:t>
            </a:r>
            <a:r>
              <a:rPr lang="en-US" sz="3200"/>
              <a:t>Create Specification</a:t>
            </a:r>
            <a:r>
              <a:rPr lang="en-US" sz="3200" u="none">
                <a:solidFill>
                  <a:schemeClr val="tx1"/>
                </a:solidFill>
              </a:rPr>
              <a:t> of Data/Information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Element inputs, with reliability and accuracy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requirement statements. 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/>
              <a:t>  </a:t>
            </a:r>
            <a:r>
              <a:rPr lang="en-US" sz="3200"/>
              <a:t>Specify algorithm</a:t>
            </a:r>
            <a:r>
              <a:rPr lang="en-US" sz="3200" u="none">
                <a:solidFill>
                  <a:schemeClr val="tx1"/>
                </a:solidFill>
              </a:rPr>
              <a:t> or process to implement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application, in normal business terms.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/>
              <a:t>  </a:t>
            </a:r>
            <a:r>
              <a:rPr lang="en-US" sz="3200"/>
              <a:t>Graphically select and connect</a:t>
            </a:r>
            <a:r>
              <a:rPr lang="en-US" sz="3200" u="none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Function Modules (</a:t>
            </a:r>
            <a:r>
              <a:rPr lang="en-US" sz="3200">
                <a:solidFill>
                  <a:schemeClr val="tx1"/>
                </a:solidFill>
              </a:rPr>
              <a:t>note</a:t>
            </a:r>
            <a:r>
              <a:rPr lang="en-US" sz="3200" u="none">
                <a:solidFill>
                  <a:schemeClr val="tx1"/>
                </a:solidFill>
              </a:rPr>
              <a:t>) and existing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</a:t>
            </a:r>
            <a:r>
              <a:rPr lang="en-US" sz="3200" u="none">
                <a:solidFill>
                  <a:srgbClr val="FF3300"/>
                </a:solidFill>
              </a:rPr>
              <a:t>Total Object Tools “TOTS</a:t>
            </a:r>
            <a:r>
              <a:rPr lang="en-US" sz="3200" u="none">
                <a:solidFill>
                  <a:schemeClr val="tx1"/>
                </a:solidFill>
              </a:rPr>
              <a:t>”(existing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Application Components) to construct the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application process.    </a:t>
            </a:r>
            <a:endParaRPr lang="en-US" sz="3200">
              <a:solidFill>
                <a:schemeClr val="accent1"/>
              </a:solidFill>
            </a:endParaRP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1828800" y="63690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609600" y="1219200"/>
            <a:ext cx="7924800" cy="533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3200"/>
              <a:t>Application Designer View</a:t>
            </a:r>
          </a:p>
          <a:p>
            <a:pPr>
              <a:spcBef>
                <a:spcPct val="0"/>
              </a:spcBef>
            </a:pPr>
            <a:endParaRPr lang="en-US" sz="3200"/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/>
              <a:t>  </a:t>
            </a:r>
            <a:r>
              <a:rPr lang="en-US" sz="3200"/>
              <a:t>Run</a:t>
            </a:r>
            <a:r>
              <a:rPr lang="en-US" sz="3200" u="none">
                <a:solidFill>
                  <a:schemeClr val="tx1"/>
                </a:solidFill>
              </a:rPr>
              <a:t> the Application prototype on a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separate </a:t>
            </a:r>
            <a:r>
              <a:rPr lang="en-US" sz="3200"/>
              <a:t>Test Facility</a:t>
            </a:r>
            <a:r>
              <a:rPr lang="en-US" sz="3200" u="none">
                <a:solidFill>
                  <a:schemeClr val="tx1"/>
                </a:solidFill>
              </a:rPr>
              <a:t> to confirm result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is to Specification. 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/>
              <a:t>  </a:t>
            </a:r>
            <a:r>
              <a:rPr lang="en-US" sz="3200"/>
              <a:t>Obtain authorization</a:t>
            </a:r>
            <a:r>
              <a:rPr lang="en-US" sz="3200" u="none">
                <a:solidFill>
                  <a:schemeClr val="tx1"/>
                </a:solidFill>
              </a:rPr>
              <a:t> from C.I.O. to  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 enter the application into the System.</a:t>
            </a:r>
          </a:p>
          <a:p>
            <a:pPr>
              <a:spcBef>
                <a:spcPct val="0"/>
              </a:spcBef>
            </a:pPr>
            <a:endParaRPr lang="en-US" sz="320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</a:pPr>
            <a:endParaRPr lang="en-US" sz="320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</a:pPr>
            <a:endParaRPr lang="en-US" sz="320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</a:pPr>
            <a:endParaRPr lang="en-US" sz="2400" u="none">
              <a:solidFill>
                <a:schemeClr val="tx1"/>
              </a:solidFill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3352800" y="381000"/>
            <a:ext cx="178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/>
              <a:t>TOTAL</a:t>
            </a:r>
            <a:endParaRPr lang="en-US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381000" y="609600"/>
            <a:ext cx="853440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3200">
                <a:solidFill>
                  <a:schemeClr val="tx1"/>
                </a:solidFill>
              </a:rPr>
              <a:t>Second Generation, (Wafer Scale integration) </a:t>
            </a:r>
            <a:r>
              <a:rPr lang="en-US" sz="3200"/>
              <a:t>ALTOPS  (3.5 PetaOps)</a:t>
            </a:r>
            <a:endParaRPr lang="en-US" sz="3200" u="none"/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>
                <a:solidFill>
                  <a:schemeClr val="tx1"/>
                </a:solidFill>
              </a:rPr>
              <a:t>  Davis (Ref. 2) Referring to CERN experience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and subsequent publications points out that   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conventional Massively Parallel machines                                     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tend to operate at about 10% rated peak rate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due to fitting the algorithm to the Single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Instruction stream, Multiple Device  (SIMD)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architecture.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Massively Concurrent Machines (</a:t>
            </a:r>
            <a:r>
              <a:rPr lang="en-US" sz="3200">
                <a:solidFill>
                  <a:srgbClr val="FF0000"/>
                </a:solidFill>
              </a:rPr>
              <a:t>ALTOPS</a:t>
            </a:r>
            <a:r>
              <a:rPr lang="en-US" sz="3200" u="none">
                <a:solidFill>
                  <a:schemeClr val="tx1"/>
                </a:solidFill>
              </a:rPr>
              <a:t>)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overcome this problem and operate at high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efficiency on any class of problem.     </a:t>
            </a:r>
            <a:endParaRPr lang="en-US" sz="3200">
              <a:solidFill>
                <a:schemeClr val="accent1"/>
              </a:solidFill>
            </a:endParaRPr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3352800" y="76200"/>
            <a:ext cx="2012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rgbClr val="FF0000"/>
                </a:solidFill>
              </a:rPr>
              <a:t>ALTOPS</a:t>
            </a:r>
            <a:endParaRPr lang="en-US">
              <a:solidFill>
                <a:schemeClr val="accent1"/>
              </a:solidFill>
            </a:endParaRP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1828800" y="63690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533400" y="457200"/>
            <a:ext cx="7775575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(Note)</a:t>
            </a:r>
          </a:p>
          <a:p>
            <a:pPr>
              <a:spcBef>
                <a:spcPct val="0"/>
              </a:spcBef>
            </a:pPr>
            <a:r>
              <a:rPr lang="en-US" sz="3200"/>
              <a:t>Hardware Function Modules</a:t>
            </a:r>
            <a:r>
              <a:rPr lang="en-US" sz="3200" u="none">
                <a:solidFill>
                  <a:schemeClr val="tx1"/>
                </a:solidFill>
              </a:rPr>
              <a:t> include: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>
                <a:solidFill>
                  <a:schemeClr val="tx1"/>
                </a:solidFill>
              </a:rPr>
              <a:t>  Standard arithmetic and logic functions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capable of assembly into any algorithm.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>
                <a:solidFill>
                  <a:schemeClr val="tx1"/>
                </a:solidFill>
              </a:rPr>
              <a:t>  Applications or Application components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specific to various classes of business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or enterprise.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>
                <a:solidFill>
                  <a:schemeClr val="tx1"/>
                </a:solidFill>
              </a:rPr>
              <a:t>  Standard accounting and audit functions.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  </a:t>
            </a:r>
          </a:p>
          <a:p>
            <a:pPr>
              <a:spcBef>
                <a:spcPct val="0"/>
              </a:spcBef>
            </a:pPr>
            <a:endParaRPr lang="en-US" sz="3200" u="none">
              <a:solidFill>
                <a:schemeClr val="tx1"/>
              </a:solidFill>
            </a:endParaRP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1828800" y="63690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533400" y="742950"/>
            <a:ext cx="7921625" cy="527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</a:t>
            </a:r>
            <a:r>
              <a:rPr lang="en-US" sz="2800" u="none">
                <a:solidFill>
                  <a:schemeClr val="tx1"/>
                </a:solidFill>
                <a:latin typeface="Arial" charset="0"/>
              </a:rPr>
              <a:t>References include but are not limited to</a:t>
            </a:r>
          </a:p>
          <a:p>
            <a:pPr>
              <a:spcBef>
                <a:spcPct val="0"/>
              </a:spcBef>
            </a:pPr>
            <a:endParaRPr lang="en-US" sz="2800" u="none">
              <a:solidFill>
                <a:schemeClr val="tx1"/>
              </a:solidFill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  <a:latin typeface="Arial" charset="0"/>
              </a:rPr>
              <a:t>1.  “Software Assessments, Benchmarks and </a:t>
            </a:r>
          </a:p>
          <a:p>
            <a:pPr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  <a:latin typeface="Arial" charset="0"/>
              </a:rPr>
              <a:t>    Best Practices” Jones, Capers, Addison</a:t>
            </a:r>
          </a:p>
          <a:p>
            <a:pPr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  <a:latin typeface="Arial" charset="0"/>
              </a:rPr>
              <a:t>    Wesley, 2000</a:t>
            </a:r>
            <a:endParaRPr lang="en-US" sz="2800">
              <a:solidFill>
                <a:schemeClr val="accent1"/>
              </a:solidFill>
              <a:latin typeface="Arial" charset="0"/>
            </a:endParaRPr>
          </a:p>
          <a:p>
            <a:pPr>
              <a:spcBef>
                <a:spcPct val="0"/>
              </a:spcBef>
            </a:pPr>
            <a:endParaRPr lang="en-US" sz="2800" u="none">
              <a:solidFill>
                <a:schemeClr val="tx1"/>
              </a:solidFill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  <a:latin typeface="Arial" charset="0"/>
              </a:rPr>
              <a:t>2.  “Highly Efficient, High Performance</a:t>
            </a:r>
          </a:p>
          <a:p>
            <a:pPr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  <a:latin typeface="Arial" charset="0"/>
              </a:rPr>
              <a:t>     Architectures”, Davis, Dr. Edward,</a:t>
            </a:r>
          </a:p>
          <a:p>
            <a:pPr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  <a:latin typeface="Arial" charset="0"/>
              </a:rPr>
              <a:t>     Chair, Computer Science, N.C. State,</a:t>
            </a:r>
          </a:p>
          <a:p>
            <a:pPr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  <a:latin typeface="Arial" charset="0"/>
              </a:rPr>
              <a:t>     Proposal to National Science Foundation,</a:t>
            </a:r>
          </a:p>
          <a:p>
            <a:pPr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  <a:latin typeface="Arial" charset="0"/>
              </a:rPr>
              <a:t>     1996</a:t>
            </a:r>
          </a:p>
          <a:p>
            <a:pPr>
              <a:spcBef>
                <a:spcPct val="0"/>
              </a:spcBef>
            </a:pPr>
            <a:endParaRPr lang="en-US" sz="2800" u="none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b="1">
                <a:solidFill>
                  <a:srgbClr val="FF3300"/>
                </a:solidFill>
              </a:rPr>
              <a:t/>
            </a:r>
            <a:br>
              <a:rPr lang="en-US" b="1">
                <a:solidFill>
                  <a:srgbClr val="FF3300"/>
                </a:solidFill>
              </a:rPr>
            </a:b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05800" cy="4114800"/>
          </a:xfrm>
        </p:spPr>
        <p:txBody>
          <a:bodyPr/>
          <a:lstStyle/>
          <a:p>
            <a:endParaRPr lang="en-US" b="1"/>
          </a:p>
          <a:p>
            <a:endParaRPr lang="en-US" b="1"/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381000" y="1752600"/>
            <a:ext cx="8305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buFontTx/>
              <a:buChar char="•"/>
            </a:pPr>
            <a:endParaRPr lang="en-US" sz="3200" u="none">
              <a:solidFill>
                <a:schemeClr val="tx1"/>
              </a:solidFill>
            </a:endParaRPr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914400" y="1295400"/>
            <a:ext cx="7696200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endParaRPr lang="en-US" sz="3200" u="none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endParaRPr lang="en-US" sz="2400" u="none">
              <a:solidFill>
                <a:schemeClr val="tx1"/>
              </a:solidFill>
            </a:endParaRPr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838200" y="457200"/>
            <a:ext cx="7467600" cy="624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u="none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With</a:t>
            </a:r>
          </a:p>
          <a:p>
            <a:pPr algn="ctr">
              <a:spcBef>
                <a:spcPct val="0"/>
              </a:spcBef>
            </a:pPr>
            <a:r>
              <a:rPr lang="en-US" u="none">
                <a:effectLst>
                  <a:outerShdw blurRad="38100" dist="38100" dir="2700000" algn="tl">
                    <a:srgbClr val="C0C0C0"/>
                  </a:outerShdw>
                </a:effectLst>
              </a:rPr>
              <a:t>A new Data Processor  Architecture</a:t>
            </a:r>
            <a:endParaRPr lang="en-US" u="none">
              <a:solidFill>
                <a:srgbClr val="FF3300"/>
              </a:solidFill>
            </a:endParaRP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                 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		</a:t>
            </a:r>
            <a:r>
              <a:rPr lang="en-US" i="1">
                <a:effectLst>
                  <a:outerShdw blurRad="38100" dist="38100" dir="2700000" algn="tl">
                    <a:srgbClr val="C0C0C0"/>
                  </a:outerShdw>
                </a:effectLst>
              </a:rPr>
              <a:t>Fully Automated</a:t>
            </a:r>
          </a:p>
          <a:p>
            <a:pPr>
              <a:spcBef>
                <a:spcPct val="0"/>
              </a:spcBef>
            </a:pPr>
            <a:endParaRPr lang="en-US" sz="3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0"/>
              </a:spcBef>
            </a:pPr>
            <a:r>
              <a:rPr lang="en-US"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Using</a:t>
            </a:r>
            <a:r>
              <a:rPr lang="en-US" sz="3200" u="none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ALL Hardware control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ALL Hardware processes (“programs”)</a:t>
            </a:r>
            <a:r>
              <a:rPr lang="en-US" sz="32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3200" u="none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Mechanized processes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</a:t>
            </a:r>
            <a:r>
              <a:rPr lang="en-US" sz="32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</a:t>
            </a:r>
            <a:r>
              <a:rPr lang="en-US" i="1" u="none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Software</a:t>
            </a:r>
            <a:endParaRPr lang="en-US" i="1" u="none">
              <a:solidFill>
                <a:srgbClr val="FF3300"/>
              </a:solidFill>
            </a:endParaRP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rgbClr val="FF3300"/>
                </a:solidFill>
              </a:rPr>
              <a:t>                                 </a:t>
            </a:r>
          </a:p>
          <a:p>
            <a:pPr>
              <a:spcBef>
                <a:spcPct val="0"/>
              </a:spcBef>
            </a:pPr>
            <a:endParaRPr lang="en-US" sz="3200" u="none">
              <a:solidFill>
                <a:srgbClr val="FF3300"/>
              </a:solidFill>
            </a:endParaRP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1828800" y="60642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3657600" y="1676400"/>
            <a:ext cx="1981200" cy="914400"/>
          </a:xfrm>
          <a:prstGeom prst="rect">
            <a:avLst/>
          </a:prstGeom>
          <a:solidFill>
            <a:schemeClr val="bg1"/>
          </a:solidFill>
          <a:ln w="444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  <a:latin typeface="Arial" charset="0"/>
              </a:rPr>
              <a:t>PROCESS</a:t>
            </a:r>
          </a:p>
        </p:txBody>
      </p:sp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3657600" y="2895600"/>
            <a:ext cx="1981200" cy="914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  <a:latin typeface="Arial" charset="0"/>
              </a:rPr>
              <a:t>PROCESS</a:t>
            </a:r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1219200" y="1676400"/>
            <a:ext cx="1981200" cy="914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  <a:latin typeface="Arial" charset="0"/>
              </a:rPr>
              <a:t>PROCESS</a:t>
            </a:r>
          </a:p>
        </p:txBody>
      </p:sp>
      <p:sp>
        <p:nvSpPr>
          <p:cNvPr id="77829" name="Rectangle 5"/>
          <p:cNvSpPr>
            <a:spLocks noChangeArrowheads="1"/>
          </p:cNvSpPr>
          <p:nvPr/>
        </p:nvSpPr>
        <p:spPr bwMode="auto">
          <a:xfrm>
            <a:off x="1219200" y="2895600"/>
            <a:ext cx="1981200" cy="914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  <a:latin typeface="Arial" charset="0"/>
              </a:rPr>
              <a:t>PROCESS</a:t>
            </a:r>
          </a:p>
        </p:txBody>
      </p:sp>
      <p:sp>
        <p:nvSpPr>
          <p:cNvPr id="77830" name="Rectangle 6"/>
          <p:cNvSpPr>
            <a:spLocks noChangeArrowheads="1"/>
          </p:cNvSpPr>
          <p:nvPr/>
        </p:nvSpPr>
        <p:spPr bwMode="auto">
          <a:xfrm>
            <a:off x="1219200" y="4191000"/>
            <a:ext cx="1981200" cy="914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  <a:latin typeface="Arial" charset="0"/>
              </a:rPr>
              <a:t>PROCESS</a:t>
            </a:r>
          </a:p>
        </p:txBody>
      </p:sp>
      <p:sp>
        <p:nvSpPr>
          <p:cNvPr id="77831" name="Rectangle 7"/>
          <p:cNvSpPr>
            <a:spLocks noChangeArrowheads="1"/>
          </p:cNvSpPr>
          <p:nvPr/>
        </p:nvSpPr>
        <p:spPr bwMode="auto">
          <a:xfrm>
            <a:off x="3657600" y="4191000"/>
            <a:ext cx="1981200" cy="914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  <a:latin typeface="Arial" charset="0"/>
              </a:rPr>
              <a:t>PROCESS</a:t>
            </a:r>
          </a:p>
        </p:txBody>
      </p:sp>
      <p:sp>
        <p:nvSpPr>
          <p:cNvPr id="77832" name="Rectangle 8"/>
          <p:cNvSpPr>
            <a:spLocks noChangeArrowheads="1"/>
          </p:cNvSpPr>
          <p:nvPr/>
        </p:nvSpPr>
        <p:spPr bwMode="auto">
          <a:xfrm>
            <a:off x="6096000" y="4191000"/>
            <a:ext cx="2133600" cy="914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  <a:latin typeface="Arial" charset="0"/>
              </a:rPr>
              <a:t>ASSEMBLE</a:t>
            </a:r>
          </a:p>
        </p:txBody>
      </p:sp>
      <p:sp>
        <p:nvSpPr>
          <p:cNvPr id="77844" name="Line 20"/>
          <p:cNvSpPr>
            <a:spLocks noChangeShapeType="1"/>
          </p:cNvSpPr>
          <p:nvPr/>
        </p:nvSpPr>
        <p:spPr bwMode="auto">
          <a:xfrm>
            <a:off x="4648200" y="25908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45" name="Line 21"/>
          <p:cNvSpPr>
            <a:spLocks noChangeShapeType="1"/>
          </p:cNvSpPr>
          <p:nvPr/>
        </p:nvSpPr>
        <p:spPr bwMode="auto">
          <a:xfrm>
            <a:off x="7543800" y="2133600"/>
            <a:ext cx="0" cy="20574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46" name="Line 22"/>
          <p:cNvSpPr>
            <a:spLocks noChangeShapeType="1"/>
          </p:cNvSpPr>
          <p:nvPr/>
        </p:nvSpPr>
        <p:spPr bwMode="auto">
          <a:xfrm>
            <a:off x="7086600" y="5105400"/>
            <a:ext cx="0" cy="6096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47" name="Line 23"/>
          <p:cNvSpPr>
            <a:spLocks noChangeShapeType="1"/>
          </p:cNvSpPr>
          <p:nvPr/>
        </p:nvSpPr>
        <p:spPr bwMode="auto">
          <a:xfrm>
            <a:off x="5638800" y="2133600"/>
            <a:ext cx="19050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48" name="Line 24"/>
          <p:cNvSpPr>
            <a:spLocks noChangeShapeType="1"/>
          </p:cNvSpPr>
          <p:nvPr/>
        </p:nvSpPr>
        <p:spPr bwMode="auto">
          <a:xfrm>
            <a:off x="5638800" y="3581400"/>
            <a:ext cx="9906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49" name="Line 25"/>
          <p:cNvSpPr>
            <a:spLocks noChangeShapeType="1"/>
          </p:cNvSpPr>
          <p:nvPr/>
        </p:nvSpPr>
        <p:spPr bwMode="auto">
          <a:xfrm>
            <a:off x="6553200" y="3581400"/>
            <a:ext cx="0" cy="6096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50" name="Line 26"/>
          <p:cNvSpPr>
            <a:spLocks noChangeShapeType="1"/>
          </p:cNvSpPr>
          <p:nvPr/>
        </p:nvSpPr>
        <p:spPr bwMode="auto">
          <a:xfrm>
            <a:off x="4572000" y="12954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51" name="Line 27"/>
          <p:cNvSpPr>
            <a:spLocks noChangeShapeType="1"/>
          </p:cNvSpPr>
          <p:nvPr/>
        </p:nvSpPr>
        <p:spPr bwMode="auto">
          <a:xfrm>
            <a:off x="2209800" y="38100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52" name="Line 28"/>
          <p:cNvSpPr>
            <a:spLocks noChangeShapeType="1"/>
          </p:cNvSpPr>
          <p:nvPr/>
        </p:nvSpPr>
        <p:spPr bwMode="auto">
          <a:xfrm>
            <a:off x="4572000" y="38100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53" name="Line 29"/>
          <p:cNvSpPr>
            <a:spLocks noChangeShapeType="1"/>
          </p:cNvSpPr>
          <p:nvPr/>
        </p:nvSpPr>
        <p:spPr bwMode="auto">
          <a:xfrm>
            <a:off x="2209800" y="25908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54" name="Line 30"/>
          <p:cNvSpPr>
            <a:spLocks noChangeShapeType="1"/>
          </p:cNvSpPr>
          <p:nvPr/>
        </p:nvSpPr>
        <p:spPr bwMode="auto">
          <a:xfrm>
            <a:off x="4114800" y="12954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55" name="Line 31"/>
          <p:cNvSpPr>
            <a:spLocks noChangeShapeType="1"/>
          </p:cNvSpPr>
          <p:nvPr/>
        </p:nvSpPr>
        <p:spPr bwMode="auto">
          <a:xfrm>
            <a:off x="5105400" y="12954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56" name="Line 32"/>
          <p:cNvSpPr>
            <a:spLocks noChangeShapeType="1"/>
          </p:cNvSpPr>
          <p:nvPr/>
        </p:nvSpPr>
        <p:spPr bwMode="auto">
          <a:xfrm>
            <a:off x="2514600" y="12954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57" name="Line 33"/>
          <p:cNvSpPr>
            <a:spLocks noChangeShapeType="1"/>
          </p:cNvSpPr>
          <p:nvPr/>
        </p:nvSpPr>
        <p:spPr bwMode="auto">
          <a:xfrm>
            <a:off x="1676400" y="12954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58" name="Line 34"/>
          <p:cNvSpPr>
            <a:spLocks noChangeShapeType="1"/>
          </p:cNvSpPr>
          <p:nvPr/>
        </p:nvSpPr>
        <p:spPr bwMode="auto">
          <a:xfrm>
            <a:off x="3200400" y="3352800"/>
            <a:ext cx="4572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59" name="Line 35"/>
          <p:cNvSpPr>
            <a:spLocks noChangeShapeType="1"/>
          </p:cNvSpPr>
          <p:nvPr/>
        </p:nvSpPr>
        <p:spPr bwMode="auto">
          <a:xfrm flipH="1">
            <a:off x="5638800" y="3200400"/>
            <a:ext cx="4572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60" name="Line 36"/>
          <p:cNvSpPr>
            <a:spLocks noChangeShapeType="1"/>
          </p:cNvSpPr>
          <p:nvPr/>
        </p:nvSpPr>
        <p:spPr bwMode="auto">
          <a:xfrm>
            <a:off x="762000" y="4572000"/>
            <a:ext cx="4572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61" name="Line 37"/>
          <p:cNvSpPr>
            <a:spLocks noChangeShapeType="1"/>
          </p:cNvSpPr>
          <p:nvPr/>
        </p:nvSpPr>
        <p:spPr bwMode="auto">
          <a:xfrm>
            <a:off x="762000" y="3352800"/>
            <a:ext cx="4572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62" name="Line 38"/>
          <p:cNvSpPr>
            <a:spLocks noChangeShapeType="1"/>
          </p:cNvSpPr>
          <p:nvPr/>
        </p:nvSpPr>
        <p:spPr bwMode="auto">
          <a:xfrm>
            <a:off x="5638800" y="4648200"/>
            <a:ext cx="4572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63" name="Line 39"/>
          <p:cNvSpPr>
            <a:spLocks noChangeShapeType="1"/>
          </p:cNvSpPr>
          <p:nvPr/>
        </p:nvSpPr>
        <p:spPr bwMode="auto">
          <a:xfrm>
            <a:off x="3200400" y="4648200"/>
            <a:ext cx="4572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64" name="Text Box 40"/>
          <p:cNvSpPr txBox="1">
            <a:spLocks noChangeArrowheads="1"/>
          </p:cNvSpPr>
          <p:nvPr/>
        </p:nvSpPr>
        <p:spPr bwMode="auto">
          <a:xfrm>
            <a:off x="1447800" y="898525"/>
            <a:ext cx="1296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u="none">
                <a:solidFill>
                  <a:schemeClr val="tx1"/>
                </a:solidFill>
                <a:latin typeface="Arial" charset="0"/>
              </a:rPr>
              <a:t>materials</a:t>
            </a:r>
          </a:p>
        </p:txBody>
      </p:sp>
      <p:sp>
        <p:nvSpPr>
          <p:cNvPr id="77865" name="Text Box 41"/>
          <p:cNvSpPr txBox="1">
            <a:spLocks noChangeArrowheads="1"/>
          </p:cNvSpPr>
          <p:nvPr/>
        </p:nvSpPr>
        <p:spPr bwMode="auto">
          <a:xfrm>
            <a:off x="3884613" y="974725"/>
            <a:ext cx="1751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u="none">
                <a:solidFill>
                  <a:schemeClr val="tx1"/>
                </a:solidFill>
                <a:latin typeface="Arial" charset="0"/>
              </a:rPr>
              <a:t>Vendor parts</a:t>
            </a:r>
          </a:p>
        </p:txBody>
      </p:sp>
      <p:sp>
        <p:nvSpPr>
          <p:cNvPr id="77866" name="Text Box 42"/>
          <p:cNvSpPr txBox="1">
            <a:spLocks noChangeArrowheads="1"/>
          </p:cNvSpPr>
          <p:nvPr/>
        </p:nvSpPr>
        <p:spPr bwMode="auto">
          <a:xfrm>
            <a:off x="323850" y="2971800"/>
            <a:ext cx="81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u="none">
                <a:solidFill>
                  <a:schemeClr val="tx1"/>
                </a:solidFill>
                <a:latin typeface="Arial" charset="0"/>
              </a:rPr>
              <a:t>Parts</a:t>
            </a:r>
          </a:p>
        </p:txBody>
      </p:sp>
      <p:sp>
        <p:nvSpPr>
          <p:cNvPr id="77867" name="Text Box 43"/>
          <p:cNvSpPr txBox="1">
            <a:spLocks noChangeArrowheads="1"/>
          </p:cNvSpPr>
          <p:nvPr/>
        </p:nvSpPr>
        <p:spPr bwMode="auto">
          <a:xfrm>
            <a:off x="304800" y="4191000"/>
            <a:ext cx="81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u="none">
                <a:solidFill>
                  <a:schemeClr val="tx1"/>
                </a:solidFill>
                <a:latin typeface="Arial" charset="0"/>
              </a:rPr>
              <a:t>Parts</a:t>
            </a:r>
          </a:p>
        </p:txBody>
      </p:sp>
      <p:sp>
        <p:nvSpPr>
          <p:cNvPr id="77868" name="Text Box 44"/>
          <p:cNvSpPr txBox="1">
            <a:spLocks noChangeArrowheads="1"/>
          </p:cNvSpPr>
          <p:nvPr/>
        </p:nvSpPr>
        <p:spPr bwMode="auto">
          <a:xfrm>
            <a:off x="5638800" y="2819400"/>
            <a:ext cx="1751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u="none">
                <a:solidFill>
                  <a:schemeClr val="tx1"/>
                </a:solidFill>
                <a:latin typeface="Arial" charset="0"/>
              </a:rPr>
              <a:t>Vendor parts</a:t>
            </a:r>
          </a:p>
        </p:txBody>
      </p:sp>
      <p:sp>
        <p:nvSpPr>
          <p:cNvPr id="77869" name="Text Box 45"/>
          <p:cNvSpPr txBox="1">
            <a:spLocks noChangeArrowheads="1"/>
          </p:cNvSpPr>
          <p:nvPr/>
        </p:nvSpPr>
        <p:spPr bwMode="auto">
          <a:xfrm>
            <a:off x="6470650" y="5607050"/>
            <a:ext cx="1911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u="none">
                <a:solidFill>
                  <a:schemeClr val="tx1"/>
                </a:solidFill>
                <a:latin typeface="Arial" charset="0"/>
              </a:rPr>
              <a:t>Product</a:t>
            </a:r>
            <a:endParaRPr lang="en-US" sz="2000" u="none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7870" name="Text Box 46"/>
          <p:cNvSpPr txBox="1">
            <a:spLocks noChangeArrowheads="1"/>
          </p:cNvSpPr>
          <p:nvPr/>
        </p:nvSpPr>
        <p:spPr bwMode="auto">
          <a:xfrm>
            <a:off x="1143000" y="196850"/>
            <a:ext cx="5238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u="none">
                <a:solidFill>
                  <a:schemeClr val="tx1"/>
                </a:solidFill>
                <a:latin typeface="Arial" charset="0"/>
              </a:rPr>
              <a:t>Manufacturing Process</a:t>
            </a:r>
            <a:endParaRPr lang="en-US" sz="2000" u="none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7872" name="Text Box 48"/>
          <p:cNvSpPr txBox="1">
            <a:spLocks noChangeArrowheads="1"/>
          </p:cNvSpPr>
          <p:nvPr/>
        </p:nvSpPr>
        <p:spPr bwMode="auto">
          <a:xfrm>
            <a:off x="533400" y="5334000"/>
            <a:ext cx="55626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2800" u="none">
                <a:solidFill>
                  <a:schemeClr val="tx1"/>
                </a:solidFill>
                <a:latin typeface="Arial" charset="0"/>
              </a:rPr>
              <a:t>Process operate </a:t>
            </a:r>
            <a:r>
              <a:rPr lang="en-US" sz="2800">
                <a:solidFill>
                  <a:schemeClr val="tx1"/>
                </a:solidFill>
                <a:latin typeface="Arial" charset="0"/>
              </a:rPr>
              <a:t>concurrently</a:t>
            </a:r>
            <a:r>
              <a:rPr lang="en-US" sz="2800" u="none">
                <a:solidFill>
                  <a:schemeClr val="tx1"/>
                </a:solidFill>
                <a:latin typeface="Arial" charset="0"/>
              </a:rPr>
              <a:t>, Output at stepping rate of assembly line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b="1">
                <a:solidFill>
                  <a:srgbClr val="FF3300"/>
                </a:solidFill>
              </a:rPr>
              <a:t/>
            </a:r>
            <a:br>
              <a:rPr lang="en-US" b="1">
                <a:solidFill>
                  <a:srgbClr val="FF3300"/>
                </a:solidFill>
              </a:rPr>
            </a:br>
            <a:endParaRPr lang="en-US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05800" cy="4114800"/>
          </a:xfrm>
        </p:spPr>
        <p:txBody>
          <a:bodyPr/>
          <a:lstStyle/>
          <a:p>
            <a:endParaRPr lang="en-US" b="1"/>
          </a:p>
          <a:p>
            <a:endParaRPr lang="en-US" b="1"/>
          </a:p>
        </p:txBody>
      </p:sp>
      <p:sp>
        <p:nvSpPr>
          <p:cNvPr id="95236" name="Rectangle 4"/>
          <p:cNvSpPr>
            <a:spLocks noChangeArrowheads="1"/>
          </p:cNvSpPr>
          <p:nvPr/>
        </p:nvSpPr>
        <p:spPr bwMode="auto">
          <a:xfrm>
            <a:off x="533400" y="1752600"/>
            <a:ext cx="8305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buFontTx/>
              <a:buChar char="•"/>
            </a:pPr>
            <a:endParaRPr lang="en-US" sz="3200" u="none">
              <a:solidFill>
                <a:schemeClr val="tx1"/>
              </a:solidFill>
            </a:endParaRPr>
          </a:p>
        </p:txBody>
      </p:sp>
      <p:sp>
        <p:nvSpPr>
          <p:cNvPr id="95237" name="Rectangle 5"/>
          <p:cNvSpPr>
            <a:spLocks noChangeArrowheads="1"/>
          </p:cNvSpPr>
          <p:nvPr/>
        </p:nvSpPr>
        <p:spPr bwMode="auto">
          <a:xfrm>
            <a:off x="914400" y="1295400"/>
            <a:ext cx="7696200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endParaRPr lang="en-US" sz="3200" u="none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endParaRPr lang="en-US" sz="2400" u="none">
              <a:solidFill>
                <a:schemeClr val="tx1"/>
              </a:solidFill>
            </a:endParaRPr>
          </a:p>
        </p:txBody>
      </p:sp>
      <p:sp>
        <p:nvSpPr>
          <p:cNvPr id="95238" name="Rectangle 6"/>
          <p:cNvSpPr>
            <a:spLocks noChangeArrowheads="1"/>
          </p:cNvSpPr>
          <p:nvPr/>
        </p:nvSpPr>
        <p:spPr bwMode="auto">
          <a:xfrm>
            <a:off x="838200" y="457200"/>
            <a:ext cx="7467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/>
              <a:t>TOTAL</a:t>
            </a:r>
            <a:endParaRPr lang="en-US" u="none">
              <a:solidFill>
                <a:srgbClr val="FF3300"/>
              </a:solidFill>
            </a:endParaRPr>
          </a:p>
          <a:p>
            <a:pPr>
              <a:spcBef>
                <a:spcPct val="0"/>
              </a:spcBef>
            </a:pPr>
            <a:endParaRPr lang="en-US" sz="4400" u="none">
              <a:solidFill>
                <a:srgbClr val="FF3300"/>
              </a:solidFill>
            </a:endParaRPr>
          </a:p>
        </p:txBody>
      </p:sp>
      <p:sp>
        <p:nvSpPr>
          <p:cNvPr id="95239" name="Rectangle 7"/>
          <p:cNvSpPr>
            <a:spLocks noChangeArrowheads="1"/>
          </p:cNvSpPr>
          <p:nvPr/>
        </p:nvSpPr>
        <p:spPr bwMode="auto">
          <a:xfrm>
            <a:off x="609600" y="1219200"/>
            <a:ext cx="8382000" cy="545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3200" u="none"/>
              <a:t>Because </a:t>
            </a:r>
            <a:r>
              <a:rPr lang="en-US" sz="3200" u="none">
                <a:solidFill>
                  <a:srgbClr val="FF3300"/>
                </a:solidFill>
              </a:rPr>
              <a:t>ALTOPS</a:t>
            </a:r>
            <a:r>
              <a:rPr lang="en-US" sz="3200" u="none"/>
              <a:t> </a:t>
            </a:r>
            <a:r>
              <a:rPr lang="en-US" sz="3200"/>
              <a:t>Uses</a:t>
            </a:r>
            <a:r>
              <a:rPr lang="en-US" sz="3200" u="none">
                <a:solidFill>
                  <a:schemeClr val="accent1"/>
                </a:solidFill>
              </a:rPr>
              <a:t> </a:t>
            </a:r>
            <a:r>
              <a:rPr lang="en-US" sz="3200">
                <a:solidFill>
                  <a:schemeClr val="tx1"/>
                </a:solidFill>
              </a:rPr>
              <a:t>Engineering disciplines of: </a:t>
            </a:r>
            <a:r>
              <a:rPr lang="en-US" sz="3200"/>
              <a:t>Specification,</a:t>
            </a:r>
            <a:r>
              <a:rPr lang="en-US" sz="3200" u="none"/>
              <a:t> </a:t>
            </a:r>
            <a:r>
              <a:rPr lang="en-US" sz="3200"/>
              <a:t>Testing to Specs</a:t>
            </a:r>
            <a:r>
              <a:rPr lang="en-US" sz="3200">
                <a:solidFill>
                  <a:schemeClr val="tx1"/>
                </a:solidFill>
              </a:rPr>
              <a:t>.</a:t>
            </a:r>
          </a:p>
          <a:p>
            <a:pPr>
              <a:spcBef>
                <a:spcPct val="0"/>
              </a:spcBef>
            </a:pPr>
            <a:r>
              <a:rPr lang="en-US" sz="3200">
                <a:solidFill>
                  <a:schemeClr val="tx1"/>
                </a:solidFill>
              </a:rPr>
              <a:t>Permits Electronic Processing and Assembly lines of 100,000 or more </a:t>
            </a:r>
            <a:r>
              <a:rPr lang="en-US" sz="3200" u="none">
                <a:solidFill>
                  <a:schemeClr val="tx1"/>
                </a:solidFill>
              </a:rPr>
              <a:t> Processing Modules </a:t>
            </a:r>
            <a:r>
              <a:rPr lang="en-US" sz="3200">
                <a:solidFill>
                  <a:schemeClr val="tx1"/>
                </a:solidFill>
              </a:rPr>
              <a:t>simply connected.</a:t>
            </a:r>
            <a:endParaRPr lang="en-US" sz="3200" u="none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(in different locations if desired) - - -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/>
              <a:t>  </a:t>
            </a:r>
            <a:r>
              <a:rPr lang="en-US" sz="3200"/>
              <a:t>Running</a:t>
            </a:r>
            <a:r>
              <a:rPr lang="en-US" sz="3200" u="none">
                <a:solidFill>
                  <a:schemeClr val="tx1"/>
                </a:solidFill>
              </a:rPr>
              <a:t> at nanosecond rates,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/>
              <a:t>  </a:t>
            </a:r>
            <a:r>
              <a:rPr lang="en-US" sz="3200"/>
              <a:t>Concurrently</a:t>
            </a:r>
            <a:r>
              <a:rPr lang="en-US" sz="3200" u="none">
                <a:solidFill>
                  <a:schemeClr val="tx1"/>
                </a:solidFill>
              </a:rPr>
              <a:t> on any number and mix</a:t>
            </a:r>
          </a:p>
          <a:p>
            <a:pPr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   of jobs.</a:t>
            </a:r>
          </a:p>
          <a:p>
            <a:pPr>
              <a:spcBef>
                <a:spcPct val="0"/>
              </a:spcBef>
            </a:pPr>
            <a:r>
              <a:rPr lang="en-US" sz="3200"/>
              <a:t>o</a:t>
            </a:r>
            <a:r>
              <a:rPr lang="en-US" sz="3200" u="none"/>
              <a:t>  Is </a:t>
            </a:r>
            <a:r>
              <a:rPr lang="en-US" sz="3200" u="none">
                <a:effectLst>
                  <a:outerShdw blurRad="38100" dist="38100" dir="2700000" algn="tl">
                    <a:srgbClr val="C0C0C0"/>
                  </a:outerShdw>
                </a:effectLst>
              </a:rPr>
              <a:t>Essentially </a:t>
            </a:r>
            <a:r>
              <a:rPr 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Impenerable</a:t>
            </a:r>
            <a:r>
              <a:rPr lang="en-US" sz="3200" u="none">
                <a:solidFill>
                  <a:schemeClr val="tx1"/>
                </a:solidFill>
              </a:rPr>
              <a:t>    </a:t>
            </a:r>
          </a:p>
          <a:p>
            <a:pPr>
              <a:spcBef>
                <a:spcPct val="0"/>
              </a:spcBef>
            </a:pPr>
            <a:endParaRPr lang="en-US" sz="3200">
              <a:solidFill>
                <a:schemeClr val="accent1"/>
              </a:solidFill>
            </a:endParaRPr>
          </a:p>
        </p:txBody>
      </p:sp>
      <p:sp>
        <p:nvSpPr>
          <p:cNvPr id="95240" name="Text Box 8"/>
          <p:cNvSpPr txBox="1">
            <a:spLocks noChangeArrowheads="1"/>
          </p:cNvSpPr>
          <p:nvPr/>
        </p:nvSpPr>
        <p:spPr bwMode="auto">
          <a:xfrm>
            <a:off x="1828800" y="62166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1427163" y="1646238"/>
            <a:ext cx="6546850" cy="368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>
                <a:solidFill>
                  <a:srgbClr val="FF3300"/>
                </a:solidFill>
              </a:rPr>
              <a:t>Producing</a:t>
            </a:r>
            <a:endParaRPr lang="en-US">
              <a:solidFill>
                <a:schemeClr val="accent1"/>
              </a:solidFill>
            </a:endParaRPr>
          </a:p>
          <a:p>
            <a:pPr algn="ctr">
              <a:spcBef>
                <a:spcPct val="0"/>
              </a:spcBef>
            </a:pPr>
            <a:endParaRPr lang="en-US" sz="3200" u="none">
              <a:solidFill>
                <a:schemeClr val="accent1"/>
              </a:solidFill>
            </a:endParaRPr>
          </a:p>
          <a:p>
            <a:pPr algn="ctr">
              <a:spcBef>
                <a:spcPct val="0"/>
              </a:spcBef>
            </a:pPr>
            <a:r>
              <a:rPr lang="en-US" sz="3200" u="none">
                <a:solidFill>
                  <a:schemeClr val="accent1"/>
                </a:solidFill>
              </a:rPr>
              <a:t> </a:t>
            </a:r>
            <a:r>
              <a:rPr lang="en-US"/>
              <a:t>Certifiably</a:t>
            </a:r>
            <a:r>
              <a:rPr lang="en-US" u="none"/>
              <a:t> </a:t>
            </a:r>
            <a:r>
              <a:rPr lang="en-US"/>
              <a:t>Correct</a:t>
            </a:r>
            <a:r>
              <a:rPr lang="en-US" u="none"/>
              <a:t> </a:t>
            </a:r>
            <a:r>
              <a:rPr lang="en-US"/>
              <a:t>Results</a:t>
            </a:r>
            <a:r>
              <a:rPr lang="en-US" sz="3200" u="none"/>
              <a:t> </a:t>
            </a:r>
          </a:p>
          <a:p>
            <a:pPr algn="ctr">
              <a:spcBef>
                <a:spcPct val="0"/>
              </a:spcBef>
            </a:pPr>
            <a:endParaRPr lang="en-US" sz="3200" u="none"/>
          </a:p>
          <a:p>
            <a:pPr algn="ctr">
              <a:spcBef>
                <a:spcPct val="0"/>
              </a:spcBef>
            </a:pPr>
            <a:r>
              <a:rPr lang="en-US" sz="3200" u="none">
                <a:solidFill>
                  <a:schemeClr val="tx1"/>
                </a:solidFill>
              </a:rPr>
              <a:t> at rates of </a:t>
            </a:r>
          </a:p>
          <a:p>
            <a:pPr algn="ctr">
              <a:spcBef>
                <a:spcPct val="0"/>
              </a:spcBef>
            </a:pPr>
            <a:endParaRPr lang="en-US" sz="3200" u="none">
              <a:solidFill>
                <a:schemeClr val="tx1"/>
              </a:solidFill>
            </a:endParaRPr>
          </a:p>
          <a:p>
            <a:pPr algn="ctr">
              <a:spcBef>
                <a:spcPct val="0"/>
              </a:spcBef>
            </a:pPr>
            <a:r>
              <a:rPr lang="en-US" u="none">
                <a:solidFill>
                  <a:srgbClr val="FF3300"/>
                </a:solidFill>
              </a:rPr>
              <a:t>100,000 to 1,000,000</a:t>
            </a:r>
            <a:r>
              <a:rPr lang="en-US" u="none">
                <a:solidFill>
                  <a:schemeClr val="tx1"/>
                </a:solidFill>
              </a:rPr>
              <a:t>  per second.</a:t>
            </a:r>
            <a:endParaRPr lang="en-US" sz="3200" u="none">
              <a:solidFill>
                <a:schemeClr val="tx1"/>
              </a:solidFill>
            </a:endParaRPr>
          </a:p>
        </p:txBody>
      </p:sp>
      <p:sp>
        <p:nvSpPr>
          <p:cNvPr id="76803" name="Text Box 3"/>
          <p:cNvSpPr txBox="1">
            <a:spLocks noChangeArrowheads="1"/>
          </p:cNvSpPr>
          <p:nvPr/>
        </p:nvSpPr>
        <p:spPr bwMode="auto">
          <a:xfrm>
            <a:off x="1828800" y="60642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64" name="Object 4"/>
          <p:cNvGraphicFramePr>
            <a:graphicFrameLocks noChangeAspect="1"/>
          </p:cNvGraphicFramePr>
          <p:nvPr/>
        </p:nvGraphicFramePr>
        <p:xfrm>
          <a:off x="0" y="17463"/>
          <a:ext cx="9144000" cy="6823075"/>
        </p:xfrm>
        <a:graphic>
          <a:graphicData uri="http://schemas.openxmlformats.org/presentationml/2006/ole">
            <p:oleObj spid="_x0000_s92164" name="Slide" r:id="rId3" imgW="4543143" imgH="3391200" progId="PowerPoint.Slide.8">
              <p:embed/>
            </p:oleObj>
          </a:graphicData>
        </a:graphic>
      </p:graphicFrame>
      <p:sp>
        <p:nvSpPr>
          <p:cNvPr id="92165" name="Text Box 5"/>
          <p:cNvSpPr txBox="1">
            <a:spLocks noChangeArrowheads="1"/>
          </p:cNvSpPr>
          <p:nvPr/>
        </p:nvSpPr>
        <p:spPr bwMode="auto">
          <a:xfrm>
            <a:off x="1828800" y="63690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u="none">
                <a:solidFill>
                  <a:srgbClr val="FF0000"/>
                </a:solidFill>
              </a:rPr>
              <a:t>Do not copy or reproduce without permission of ELI R&amp;E Inc.</a:t>
            </a:r>
            <a:r>
              <a:rPr lang="en-US" sz="4400" u="none">
                <a:solidFill>
                  <a:schemeClr val="tx1"/>
                </a:solidFill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sng" strike="noStrike" cap="none" normalizeH="0" baseline="0" smtClean="0">
            <a:ln>
              <a:noFill/>
            </a:ln>
            <a:solidFill>
              <a:srgbClr val="008000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sng" strike="noStrike" cap="none" normalizeH="0" baseline="0" smtClean="0">
            <a:ln>
              <a:noFill/>
            </a:ln>
            <a:solidFill>
              <a:srgbClr val="008000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5178</TotalTime>
  <Words>2485</Words>
  <Application>Microsoft Office PowerPoint</Application>
  <PresentationFormat>On-screen Show (4:3)</PresentationFormat>
  <Paragraphs>503</Paragraphs>
  <Slides>48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2" baseType="lpstr">
      <vt:lpstr>Times New Roman</vt:lpstr>
      <vt:lpstr>Arial</vt:lpstr>
      <vt:lpstr>Blank Presentation</vt:lpstr>
      <vt:lpstr>Microsoft PowerPoint Slide</vt:lpstr>
      <vt:lpstr>ELI Research and Engineering, Inc. </vt:lpstr>
      <vt:lpstr>Slide 2</vt:lpstr>
      <vt:lpstr>Slide 3</vt:lpstr>
      <vt:lpstr>Slide 4</vt:lpstr>
      <vt:lpstr> </vt:lpstr>
      <vt:lpstr>Slide 6</vt:lpstr>
      <vt:lpstr> 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Efficiency for Business</vt:lpstr>
      <vt:lpstr>Slide 19</vt:lpstr>
      <vt:lpstr>Efficiency for Business</vt:lpstr>
      <vt:lpstr> </vt:lpstr>
      <vt:lpstr>Slide 22</vt:lpstr>
      <vt:lpstr>Slide 23</vt:lpstr>
      <vt:lpstr>Slide 24</vt:lpstr>
      <vt:lpstr>Slide 25</vt:lpstr>
      <vt:lpstr>Slide 26</vt:lpstr>
      <vt:lpstr>Slide 27</vt:lpstr>
      <vt:lpstr>Background</vt:lpstr>
      <vt:lpstr>Background</vt:lpstr>
      <vt:lpstr>Background</vt:lpstr>
      <vt:lpstr>Background</vt:lpstr>
      <vt:lpstr>Background</vt:lpstr>
      <vt:lpstr>Slide 33</vt:lpstr>
      <vt:lpstr>Slide 34</vt:lpstr>
      <vt:lpstr>Background</vt:lpstr>
      <vt:lpstr>Background</vt:lpstr>
      <vt:lpstr>   </vt:lpstr>
      <vt:lpstr>   </vt:lpstr>
      <vt:lpstr>   </vt:lpstr>
      <vt:lpstr>Slide 40</vt:lpstr>
      <vt:lpstr>Slide 41</vt:lpstr>
      <vt:lpstr>   </vt:lpstr>
      <vt:lpstr>Slide 43</vt:lpstr>
      <vt:lpstr>Slide 44</vt:lpstr>
      <vt:lpstr>Slide 45</vt:lpstr>
      <vt:lpstr>Slide 46</vt:lpstr>
      <vt:lpstr>Slide 47</vt:lpstr>
      <vt:lpstr>Slide 48</vt:lpstr>
    </vt:vector>
  </TitlesOfParts>
  <Company>ELI R. &amp; E.,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MECHANICAL SOFTWARE CO.</dc:title>
  <dc:creator>Nathen P. Edwards</dc:creator>
  <cp:lastModifiedBy>Nathen Edwards</cp:lastModifiedBy>
  <cp:revision>51</cp:revision>
  <dcterms:created xsi:type="dcterms:W3CDTF">2002-05-06T20:46:26Z</dcterms:created>
  <dcterms:modified xsi:type="dcterms:W3CDTF">2011-07-18T16:56:30Z</dcterms:modified>
</cp:coreProperties>
</file>