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4"/>
  </p:handoutMasterIdLst>
  <p:sldIdLst>
    <p:sldId id="298" r:id="rId2"/>
    <p:sldId id="315" r:id="rId3"/>
    <p:sldId id="325" r:id="rId4"/>
    <p:sldId id="329" r:id="rId5"/>
    <p:sldId id="301" r:id="rId6"/>
    <p:sldId id="303" r:id="rId7"/>
    <p:sldId id="307" r:id="rId8"/>
    <p:sldId id="304" r:id="rId9"/>
    <p:sldId id="309" r:id="rId10"/>
    <p:sldId id="305" r:id="rId11"/>
    <p:sldId id="310" r:id="rId12"/>
    <p:sldId id="311" r:id="rId13"/>
    <p:sldId id="293" r:id="rId14"/>
    <p:sldId id="312" r:id="rId15"/>
    <p:sldId id="288" r:id="rId16"/>
    <p:sldId id="299" r:id="rId17"/>
    <p:sldId id="313" r:id="rId18"/>
    <p:sldId id="314" r:id="rId19"/>
    <p:sldId id="330" r:id="rId20"/>
    <p:sldId id="296" r:id="rId21"/>
    <p:sldId id="269" r:id="rId22"/>
    <p:sldId id="327" r:id="rId23"/>
    <p:sldId id="278" r:id="rId24"/>
    <p:sldId id="328" r:id="rId25"/>
    <p:sldId id="283" r:id="rId26"/>
    <p:sldId id="284" r:id="rId27"/>
    <p:sldId id="280" r:id="rId28"/>
    <p:sldId id="287" r:id="rId29"/>
    <p:sldId id="322" r:id="rId30"/>
    <p:sldId id="323" r:id="rId31"/>
    <p:sldId id="324" r:id="rId32"/>
    <p:sldId id="326" r:id="rId33"/>
  </p:sldIdLst>
  <p:sldSz cx="9144000" cy="6858000" type="screen4x3"/>
  <p:notesSz cx="7035800" cy="9194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66"/>
    <a:srgbClr val="008000"/>
    <a:srgbClr val="CCFF33"/>
    <a:srgbClr val="FFFF00"/>
    <a:srgbClr val="FFCC00"/>
    <a:srgbClr val="FFFF99"/>
    <a:srgbClr val="99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846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1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l" defTabSz="927100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6213" y="0"/>
            <a:ext cx="30495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4425"/>
            <a:ext cx="3049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l" defTabSz="927100"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6213" y="8734425"/>
            <a:ext cx="30495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effectLst/>
              </a:defRPr>
            </a:lvl1pPr>
          </a:lstStyle>
          <a:p>
            <a:pPr>
              <a:defRPr/>
            </a:pPr>
            <a:fld id="{0C23C5BA-8343-4745-9363-21C5F2620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12D0D-2571-4F57-9386-A0234671F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DF584-E301-4591-BA4F-36AFA2584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9242D-917E-4687-87C1-4E12E4D0C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9EA00-A2D0-4A2D-9F30-130A83586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CC0A2-D310-4FFB-88D5-A11C26F9C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24047-E553-4BF9-9D5A-708A5C694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EA750-B628-456B-96EA-549720EB9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C4199-5DB5-4157-A888-B7E6033B10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A203A-2810-49F7-A20B-1EA3D608E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B098F-3729-4DD4-B93C-FE2414D41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E90F02-970E-4C00-8765-7BACC0C9D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fld id="{0093D3A0-3FC3-41DD-B86F-0E675F44F5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026"/>
          <p:cNvSpPr txBox="1">
            <a:spLocks noChangeArrowheads="1"/>
          </p:cNvSpPr>
          <p:nvPr/>
        </p:nvSpPr>
        <p:spPr bwMode="auto">
          <a:xfrm>
            <a:off x="304800" y="1066800"/>
            <a:ext cx="8610600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7000" b="1" u="sng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ALTOPS</a:t>
            </a:r>
            <a:r>
              <a:rPr lang="en-US" sz="7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ssembly </a:t>
            </a: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L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ine </a:t>
            </a: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T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otal </a:t>
            </a: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O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bject </a:t>
            </a: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rocessing </a:t>
            </a: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S</a:t>
            </a: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ystem</a:t>
            </a:r>
          </a:p>
          <a:p>
            <a:pPr algn="ctr">
              <a:defRPr/>
            </a:pP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Rethinking Conventional</a:t>
            </a:r>
          </a:p>
          <a:p>
            <a:pPr algn="ctr">
              <a:defRPr/>
            </a:pP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(von Neumann) Architecture</a:t>
            </a:r>
            <a:endParaRPr lang="en-US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5943600"/>
            <a:ext cx="23780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Patent # 5,742,823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143000" y="296863"/>
            <a:ext cx="7239000" cy="615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 algn="ctr">
              <a:defRPr/>
            </a:pPr>
            <a:endParaRPr lang="en-US" sz="36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36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Manufacturing Practices</a:t>
            </a:r>
          </a:p>
          <a:p>
            <a:pPr algn="ctr">
              <a:defRPr/>
            </a:pP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Stock Management indexes materials, parts, assemblies and products, by Specification class and subclass.</a:t>
            </a:r>
          </a:p>
          <a:p>
            <a:pPr>
              <a:buFontTx/>
              <a:buChar char="•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All calls for materials, etc., are by </a:t>
            </a: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Class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Identification.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066800" y="533400"/>
            <a:ext cx="69342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 algn="ctr">
              <a:defRPr/>
            </a:pPr>
            <a:endParaRPr lang="en-US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Data/Information custody is by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Specification class ID and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Instance (date-time or other)</a:t>
            </a:r>
          </a:p>
          <a:p>
            <a:pPr>
              <a:buFontTx/>
              <a:buChar char="•"/>
              <a:defRPr/>
            </a:pP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Data/information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Required by a Job is identified by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Specification Class ID.</a:t>
            </a:r>
          </a:p>
          <a:p>
            <a:pPr>
              <a:buFontTx/>
              <a:buChar char="•"/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Char char="•"/>
              <a:defRPr/>
            </a:pPr>
            <a:endParaRPr lang="en-US" sz="4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381000" y="277813"/>
            <a:ext cx="8534400" cy="597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 algn="ctr">
              <a:defRPr/>
            </a:pPr>
            <a:endParaRPr lang="en-US" sz="3600" b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Manufacturing Practices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Jobs are specified by linking process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elements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Call for parameters as needed at each process station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Materials, etc., input and produced are cited by </a:t>
            </a: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Class Spec. ID and Modification</a:t>
            </a:r>
          </a:p>
          <a:p>
            <a:pPr lvl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(A “Bill of Operations” and “Bill of Materials”)</a:t>
            </a: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657600" y="1676400"/>
            <a:ext cx="1981200" cy="914400"/>
          </a:xfrm>
          <a:prstGeom prst="rect">
            <a:avLst/>
          </a:prstGeom>
          <a:solidFill>
            <a:schemeClr val="bg1"/>
          </a:solidFill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657600" y="2895600"/>
            <a:ext cx="20574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Times New Roman"/>
              </a:rPr>
              <a:t>ASSEMBLE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219200" y="16764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219200" y="28956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219200" y="41910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3657600" y="41910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6096000" y="4191000"/>
            <a:ext cx="21336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ASSEMBLE</a:t>
            </a:r>
            <a:endParaRPr lang="en-US" sz="2800" b="1">
              <a:latin typeface="Times New Roman"/>
            </a:endParaRPr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4648200" y="25908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7543800" y="2133600"/>
            <a:ext cx="0" cy="20574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7086600" y="5105400"/>
            <a:ext cx="0" cy="609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5638800" y="2133600"/>
            <a:ext cx="19050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5715000" y="3581400"/>
            <a:ext cx="9906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6705600" y="3581400"/>
            <a:ext cx="0" cy="609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45720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2209800" y="38100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4572000" y="38100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>
            <a:off x="2209800" y="25908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3" name="Line 19"/>
          <p:cNvSpPr>
            <a:spLocks noChangeShapeType="1"/>
          </p:cNvSpPr>
          <p:nvPr/>
        </p:nvSpPr>
        <p:spPr bwMode="auto">
          <a:xfrm>
            <a:off x="41148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4" name="Line 20"/>
          <p:cNvSpPr>
            <a:spLocks noChangeShapeType="1"/>
          </p:cNvSpPr>
          <p:nvPr/>
        </p:nvSpPr>
        <p:spPr bwMode="auto">
          <a:xfrm>
            <a:off x="5105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>
            <a:off x="25146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6" name="Line 22"/>
          <p:cNvSpPr>
            <a:spLocks noChangeShapeType="1"/>
          </p:cNvSpPr>
          <p:nvPr/>
        </p:nvSpPr>
        <p:spPr bwMode="auto">
          <a:xfrm>
            <a:off x="1676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7" name="Line 23"/>
          <p:cNvSpPr>
            <a:spLocks noChangeShapeType="1"/>
          </p:cNvSpPr>
          <p:nvPr/>
        </p:nvSpPr>
        <p:spPr bwMode="auto">
          <a:xfrm>
            <a:off x="3200400" y="33528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 flipH="1">
            <a:off x="5715000" y="32004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762000" y="45720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762000" y="33528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5638800" y="46482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3200400" y="46482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1143000" y="838200"/>
            <a:ext cx="17589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Stock room </a:t>
            </a:r>
          </a:p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Materials</a:t>
            </a:r>
            <a:endParaRPr lang="en-US" sz="2400" b="1">
              <a:latin typeface="Times New Roman"/>
            </a:endParaRPr>
          </a:p>
        </p:txBody>
      </p: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3886200" y="914400"/>
            <a:ext cx="204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Vendor parts bin</a:t>
            </a:r>
            <a:endParaRPr lang="en-US" sz="2000" b="1">
              <a:latin typeface="Times New Roman"/>
            </a:endParaRPr>
          </a:p>
        </p:txBody>
      </p:sp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323850" y="2971800"/>
            <a:ext cx="88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Parts</a:t>
            </a:r>
          </a:p>
          <a:p>
            <a:pPr>
              <a:defRPr/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Queue</a:t>
            </a:r>
            <a:endParaRPr lang="en-US" sz="2000" b="1">
              <a:latin typeface="Times New Roman"/>
            </a:endParaRP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304800" y="4191000"/>
            <a:ext cx="88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/>
              </a:rPr>
              <a:t>Parts</a:t>
            </a:r>
          </a:p>
          <a:p>
            <a:r>
              <a:rPr lang="en-US" sz="2000" b="1">
                <a:latin typeface="Times New Roman"/>
              </a:rPr>
              <a:t>Queue</a:t>
            </a:r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5922963" y="2743200"/>
            <a:ext cx="11636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Vendor </a:t>
            </a:r>
          </a:p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parts bin</a:t>
            </a:r>
            <a:endParaRPr lang="en-US" sz="2000" b="1" dirty="0">
              <a:latin typeface="Times New Roman"/>
            </a:endParaRPr>
          </a:p>
        </p:txBody>
      </p: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6470650" y="5608638"/>
            <a:ext cx="1409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Product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1143000" y="198438"/>
            <a:ext cx="372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Manufacturing Process</a:t>
            </a:r>
            <a:endParaRPr lang="en-US" sz="2000" b="1">
              <a:latin typeface="Times New Roman"/>
            </a:endParaRP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685800" y="5334000"/>
            <a:ext cx="556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Processes operate concurrently, Output at the stepping rate of the assembly line</a:t>
            </a:r>
            <a:r>
              <a:rPr lang="en-US" sz="2800" b="1">
                <a:latin typeface="Times New Roman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533400" y="414338"/>
            <a:ext cx="8153400" cy="634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 Functions and User Jobs are specified by linking the desired Classes of Processor elements </a:t>
            </a:r>
          </a:p>
          <a:p>
            <a:pPr>
              <a:buFontTx/>
              <a:buChar char="•"/>
              <a:defRPr/>
            </a:pP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Data/Information inputs and outputs are   specified by Class ID</a:t>
            </a:r>
          </a:p>
          <a:p>
            <a:pPr>
              <a:defRPr/>
            </a:pP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Jobs are invoked by ID and inputs cited by date time or other instance ID</a:t>
            </a:r>
          </a:p>
          <a:p>
            <a:pPr>
              <a:buFontTx/>
              <a:buChar char="•"/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Char char="•"/>
              <a:defRPr/>
            </a:pPr>
            <a:endParaRPr lang="en-US" sz="4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657600" y="1676400"/>
            <a:ext cx="1981200" cy="914400"/>
          </a:xfrm>
          <a:prstGeom prst="rect">
            <a:avLst/>
          </a:prstGeom>
          <a:solidFill>
            <a:srgbClr val="FF9900"/>
          </a:solidFill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657600" y="2895600"/>
            <a:ext cx="21336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ASSEMBLE</a:t>
            </a:r>
            <a:endParaRPr lang="en-US" sz="2800" b="1" dirty="0">
              <a:latin typeface="Times New Roman"/>
            </a:endParaRP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219200" y="16764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219200" y="2895600"/>
            <a:ext cx="1981200" cy="91440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PROCESS</a:t>
            </a:r>
            <a:endParaRPr lang="en-US" sz="2800" b="1" dirty="0">
              <a:latin typeface="Times New Roman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1219200" y="41910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3657600" y="4191000"/>
            <a:ext cx="19812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6096000" y="4191000"/>
            <a:ext cx="21336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ASSEMBLE</a:t>
            </a:r>
            <a:endParaRPr lang="en-US" sz="2800" b="1">
              <a:latin typeface="Times New Roman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4648200" y="25908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7543800" y="2590800"/>
            <a:ext cx="0" cy="16002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>
            <a:off x="7086600" y="5105400"/>
            <a:ext cx="0" cy="609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5638800" y="21336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5791200" y="3581400"/>
            <a:ext cx="9906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6781800" y="3581400"/>
            <a:ext cx="0" cy="6096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45720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2209800" y="38100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4572000" y="38100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2209800" y="25908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41148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5105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>
            <a:off x="25146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>
            <a:off x="1676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>
            <a:off x="3200400" y="33528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8" name="Line 24"/>
          <p:cNvSpPr>
            <a:spLocks noChangeShapeType="1"/>
          </p:cNvSpPr>
          <p:nvPr/>
        </p:nvSpPr>
        <p:spPr bwMode="auto">
          <a:xfrm flipH="1">
            <a:off x="5791200" y="32004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762000" y="45720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>
            <a:off x="762000" y="33528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5638800" y="46482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>
            <a:off x="3200400" y="4648200"/>
            <a:ext cx="457200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1371600" y="898525"/>
            <a:ext cx="1573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Data Queues</a:t>
            </a:r>
            <a:endParaRPr lang="en-US" sz="2000" b="1">
              <a:solidFill>
                <a:srgbClr val="FFFF00"/>
              </a:solidFill>
              <a:latin typeface="Times New Roman"/>
            </a:endParaRP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3886200" y="914400"/>
            <a:ext cx="1438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Parameters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323850" y="2971800"/>
            <a:ext cx="88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Data</a:t>
            </a:r>
          </a:p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Queue</a:t>
            </a:r>
            <a:endParaRPr lang="en-US" sz="2000" b="1">
              <a:latin typeface="Times New Roman"/>
            </a:endParaRPr>
          </a:p>
        </p:txBody>
      </p:sp>
      <p:sp>
        <p:nvSpPr>
          <p:cNvPr id="42016" name="Text Box 32"/>
          <p:cNvSpPr txBox="1">
            <a:spLocks noChangeArrowheads="1"/>
          </p:cNvSpPr>
          <p:nvPr/>
        </p:nvSpPr>
        <p:spPr bwMode="auto">
          <a:xfrm>
            <a:off x="304800" y="4191000"/>
            <a:ext cx="88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Data</a:t>
            </a:r>
          </a:p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Queue</a:t>
            </a:r>
            <a:endParaRPr lang="en-US" sz="2000" b="1">
              <a:latin typeface="Times New Roman"/>
            </a:endParaRPr>
          </a:p>
        </p:txBody>
      </p:sp>
      <p:sp>
        <p:nvSpPr>
          <p:cNvPr id="42017" name="Text Box 33"/>
          <p:cNvSpPr txBox="1">
            <a:spLocks noChangeArrowheads="1"/>
          </p:cNvSpPr>
          <p:nvPr/>
        </p:nvSpPr>
        <p:spPr bwMode="auto">
          <a:xfrm>
            <a:off x="6051550" y="2876550"/>
            <a:ext cx="1339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Parameter</a:t>
            </a:r>
            <a:endParaRPr lang="en-US" sz="2000" b="1" dirty="0">
              <a:latin typeface="Times New Roman"/>
            </a:endParaRPr>
          </a:p>
        </p:txBody>
      </p: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5805488" y="5486400"/>
            <a:ext cx="2571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Information</a:t>
            </a:r>
          </a:p>
          <a:p>
            <a:pPr algn="ctr"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Product</a:t>
            </a: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</p:txBody>
      </p:sp>
      <p:sp>
        <p:nvSpPr>
          <p:cNvPr id="42020" name="Text Box 36"/>
          <p:cNvSpPr txBox="1">
            <a:spLocks noChangeArrowheads="1"/>
          </p:cNvSpPr>
          <p:nvPr/>
        </p:nvSpPr>
        <p:spPr bwMode="auto">
          <a:xfrm>
            <a:off x="533400" y="5334000"/>
            <a:ext cx="518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Process Steps and Assembly can be changed and added as needed.  Any number of Processes can be linked.</a:t>
            </a:r>
            <a:r>
              <a:rPr lang="en-US" sz="2400" b="1" dirty="0">
                <a:solidFill>
                  <a:srgbClr val="FFFF00"/>
                </a:solidFill>
                <a:latin typeface="Times New Roman"/>
              </a:rPr>
              <a:t> </a:t>
            </a: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6096000" y="1676400"/>
            <a:ext cx="1981200" cy="914400"/>
          </a:xfrm>
          <a:prstGeom prst="rect">
            <a:avLst/>
          </a:prstGeom>
          <a:solidFill>
            <a:srgbClr val="993366"/>
          </a:solidFill>
          <a:ln w="444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PROCESS</a:t>
            </a:r>
            <a:endParaRPr lang="en-US" sz="2800" b="1">
              <a:latin typeface="Times New Roman"/>
            </a:endParaRPr>
          </a:p>
        </p:txBody>
      </p:sp>
      <p:sp>
        <p:nvSpPr>
          <p:cNvPr id="42022" name="Line 38"/>
          <p:cNvSpPr>
            <a:spLocks noChangeShapeType="1"/>
          </p:cNvSpPr>
          <p:nvPr/>
        </p:nvSpPr>
        <p:spPr bwMode="auto">
          <a:xfrm>
            <a:off x="7010400" y="1295400"/>
            <a:ext cx="0" cy="3810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023" name="Text Box 39"/>
          <p:cNvSpPr txBox="1">
            <a:spLocks noChangeArrowheads="1"/>
          </p:cNvSpPr>
          <p:nvPr/>
        </p:nvSpPr>
        <p:spPr bwMode="auto">
          <a:xfrm>
            <a:off x="6372225" y="914400"/>
            <a:ext cx="1339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Parameter</a:t>
            </a:r>
            <a:endParaRPr lang="en-US" sz="2000" b="1">
              <a:latin typeface="Times New Roman"/>
            </a:endParaRP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3340100" y="76200"/>
            <a:ext cx="2451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4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2362200" y="381000"/>
            <a:ext cx="4343400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lIns="45720" rIns="45720" anchor="ctr" anchorCtr="1">
            <a:spAutoFit/>
          </a:bodyPr>
          <a:lstStyle/>
          <a:p>
            <a:pPr algn="ctr">
              <a:defRPr/>
            </a:pPr>
            <a:r>
              <a:rPr lang="en-US" sz="36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 </a:t>
            </a:r>
            <a:endParaRPr lang="en-US" sz="2400" b="1" u="sng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685800" y="1371600"/>
            <a:ext cx="80772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ALTOPS processor is composed exclusively of hardware Process Units </a:t>
            </a:r>
            <a:r>
              <a:rPr lang="en-US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tested and certified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specifications of function, reliability and accuracy,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Jobs are specified and implemented as linkages of Certified Process Units,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is Certified to specifications of meaning, reliability and accuracy,</a:t>
            </a: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066800" y="1309688"/>
            <a:ext cx="2667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 sz="28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838200" y="5410200"/>
            <a:ext cx="7391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 can be certified to meet Specifications.</a:t>
            </a:r>
            <a:endParaRPr 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6626225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i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533400" y="414338"/>
            <a:ext cx="8153400" cy="597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>
              <a:buFontTx/>
              <a:buChar char="•"/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Job Specifications (“programs”) are developed, tested and verified on a Development Facility prior to Registry in the Secure System inventory. </a:t>
            </a:r>
          </a:p>
          <a:p>
            <a:pPr>
              <a:defRPr/>
            </a:pPr>
            <a:endParaRPr lang="en-US" sz="32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Data/Information specifications are designed and verified on tbe Development Facility prior to registry in the Secure System inventory.</a:t>
            </a:r>
          </a:p>
          <a:p>
            <a:pPr>
              <a:buFontTx/>
              <a:buChar char="•"/>
              <a:defRPr/>
            </a:pPr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(Patent # 5,742,823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457200" y="-42863"/>
            <a:ext cx="8153400" cy="652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6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Manufacturing Practices</a:t>
            </a: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Major job responsibilities are assigned to separate departments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Plant Management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Facilities Management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Stock Management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Production Scheduling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Production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Shipping and receiving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447800" y="1447800"/>
            <a:ext cx="63373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First: </a:t>
            </a:r>
          </a:p>
          <a:p>
            <a:pPr>
              <a:defRPr/>
            </a:pP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Put </a:t>
            </a:r>
            <a:r>
              <a:rPr 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System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Control and     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Job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Processing in </a:t>
            </a:r>
            <a:r>
              <a:rPr lang="en-US" sz="3600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separate hardware.</a:t>
            </a:r>
          </a:p>
          <a:p>
            <a:pPr>
              <a:defRPr/>
            </a:pPr>
            <a:endParaRPr lang="en-US" sz="3600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6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</a:t>
            </a:r>
            <a:r>
              <a:rPr lang="en-US" sz="3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cannot be invaded by data input. </a:t>
            </a:r>
          </a:p>
          <a:p>
            <a:pPr>
              <a:defRPr/>
            </a:pPr>
            <a:endParaRPr lang="en-US" sz="3600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828800" y="152400"/>
            <a:ext cx="495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1676400" y="838200"/>
            <a:ext cx="58674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</a:t>
            </a:r>
            <a:r>
              <a:rPr lang="en-US" sz="50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basic</a:t>
            </a:r>
            <a:r>
              <a:rPr lang="en-US" sz="5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architecture of current machines has not changed since </a:t>
            </a:r>
          </a:p>
          <a:p>
            <a:pPr algn="ctr">
              <a:defRPr/>
            </a:pPr>
            <a:r>
              <a:rPr lang="en-US" sz="4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1949</a:t>
            </a:r>
            <a:endParaRPr lang="en-US" sz="40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026"/>
          <p:cNvSpPr txBox="1">
            <a:spLocks noChangeArrowheads="1"/>
          </p:cNvSpPr>
          <p:nvPr/>
        </p:nvSpPr>
        <p:spPr bwMode="auto">
          <a:xfrm>
            <a:off x="1828800" y="2301875"/>
            <a:ext cx="49530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 </a:t>
            </a:r>
          </a:p>
          <a:p>
            <a:pPr algn="ctr">
              <a:defRPr/>
            </a:pPr>
            <a:r>
              <a:rPr lang="en-U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Cannot change</a:t>
            </a:r>
          </a:p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Control</a:t>
            </a:r>
            <a:endParaRPr lang="en-US" sz="4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0179" name="Text Box 1027"/>
          <p:cNvSpPr txBox="1">
            <a:spLocks noChangeArrowheads="1"/>
          </p:cNvSpPr>
          <p:nvPr/>
        </p:nvSpPr>
        <p:spPr bwMode="auto">
          <a:xfrm>
            <a:off x="1295400" y="914400"/>
            <a:ext cx="3562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3600">
                <a:effectLst>
                  <a:outerShdw blurRad="38100" dist="38100" dir="2700000" algn="tl">
                    <a:srgbClr val="FFFFFF"/>
                  </a:outerShdw>
                </a:effectLst>
              </a:rPr>
              <a:t>The result is that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524000" y="15240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CONVENTIONAL</a:t>
            </a:r>
          </a:p>
          <a:p>
            <a:pPr algn="ctr">
              <a:defRPr/>
            </a:pPr>
            <a:r>
              <a:rPr lang="en-US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Architectures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048000" y="2971800"/>
            <a:ext cx="26447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Are Subject to:</a:t>
            </a: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600200" y="3581400"/>
            <a:ext cx="563245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4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INVASIONS !</a:t>
            </a:r>
            <a:endParaRPr lang="en-US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/>
            </a:endParaRPr>
          </a:p>
          <a:p>
            <a:pPr algn="ctr">
              <a:defRPr/>
            </a:pPr>
            <a:endParaRPr lang="en-US" sz="2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/>
            </a:endParaRPr>
          </a:p>
          <a:p>
            <a:pPr algn="ctr">
              <a:defRPr/>
            </a:pP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VIRUS,WORMS</a:t>
            </a:r>
          </a:p>
          <a:p>
            <a:pPr algn="ctr">
              <a:defRPr/>
            </a:pP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TROJAN HORSES</a:t>
            </a:r>
          </a:p>
          <a:p>
            <a:pPr algn="ctr">
              <a:defRPr/>
            </a:pP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DENIAL OF SERVICE  </a:t>
            </a:r>
          </a:p>
          <a:p>
            <a:pPr algn="ctr">
              <a:defRPr/>
            </a:pPr>
            <a:endParaRPr lang="en-US" sz="3600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447800" y="381000"/>
            <a:ext cx="625157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Because Data &amp; Control</a:t>
            </a:r>
          </a:p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SHARE COMMON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0" y="0"/>
          <a:ext cx="9144000" cy="6823075"/>
        </p:xfrm>
        <a:graphic>
          <a:graphicData uri="http://schemas.openxmlformats.org/presentationml/2006/ole">
            <p:oleObj spid="_x0000_s1026" name="Slide" r:id="rId3" imgW="4543145" imgH="3409317" progId="PowerPoint.Slide.8">
              <p:embed/>
            </p:oleObj>
          </a:graphicData>
        </a:graphic>
      </p:graphicFrame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Do not copy or reproduce without permission of ELI R&amp;E Inc.</a:t>
            </a:r>
            <a:r>
              <a:rPr lang="en-US"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  </a:t>
            </a:r>
            <a:endParaRPr lang="en-US" sz="4400"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29000" y="152400"/>
            <a:ext cx="2214563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00" b="1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2514600" y="3276600"/>
            <a:ext cx="2209800" cy="21336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5603" name="Group 10"/>
          <p:cNvGrpSpPr>
            <a:grpSpLocks/>
          </p:cNvGrpSpPr>
          <p:nvPr/>
        </p:nvGrpSpPr>
        <p:grpSpPr bwMode="auto">
          <a:xfrm>
            <a:off x="5334000" y="2971800"/>
            <a:ext cx="1524000" cy="2286000"/>
            <a:chOff x="3840" y="2784"/>
            <a:chExt cx="432" cy="1296"/>
          </a:xfrm>
        </p:grpSpPr>
        <p:sp>
          <p:nvSpPr>
            <p:cNvPr id="29707" name="AutoShape 11"/>
            <p:cNvSpPr>
              <a:spLocks noChangeArrowheads="1"/>
            </p:cNvSpPr>
            <p:nvPr/>
          </p:nvSpPr>
          <p:spPr bwMode="auto">
            <a:xfrm>
              <a:off x="3840" y="2928"/>
              <a:ext cx="432" cy="1152"/>
            </a:xfrm>
            <a:prstGeom prst="can">
              <a:avLst>
                <a:gd name="adj" fmla="val 36580"/>
              </a:avLst>
            </a:prstGeom>
            <a:gradFill rotWithShape="0">
              <a:gsLst>
                <a:gs pos="0">
                  <a:srgbClr val="CCFFCC"/>
                </a:gs>
                <a:gs pos="100000">
                  <a:srgbClr val="CCFF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defRPr/>
              </a:pPr>
              <a:endParaRPr lang="en-US" sz="1600"/>
            </a:p>
            <a:p>
              <a:pPr algn="ctr">
                <a:defRPr/>
              </a:pPr>
              <a:endParaRPr lang="en-US" sz="1600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  <a:p>
              <a:pPr algn="ctr">
                <a:defRPr/>
              </a:pPr>
              <a:endParaRPr lang="en-US" sz="1600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5616" name="AutoShape 12"/>
            <p:cNvSpPr>
              <a:spLocks noChangeArrowheads="1"/>
            </p:cNvSpPr>
            <p:nvPr/>
          </p:nvSpPr>
          <p:spPr bwMode="auto">
            <a:xfrm>
              <a:off x="3840" y="2784"/>
              <a:ext cx="432" cy="336"/>
            </a:xfrm>
            <a:prstGeom prst="can">
              <a:avLst>
                <a:gd name="adj" fmla="val 48213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764700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Ctr="1"/>
            <a:lstStyle/>
            <a:p>
              <a:pPr algn="ctr"/>
              <a:endParaRPr lang="en-US" sz="1200"/>
            </a:p>
          </p:txBody>
        </p:sp>
      </p:grpSp>
      <p:sp>
        <p:nvSpPr>
          <p:cNvPr id="29709" name="AutoShape 13"/>
          <p:cNvSpPr>
            <a:spLocks noChangeArrowheads="1"/>
          </p:cNvSpPr>
          <p:nvPr/>
        </p:nvSpPr>
        <p:spPr bwMode="auto">
          <a:xfrm>
            <a:off x="3810000" y="1524000"/>
            <a:ext cx="1981200" cy="121920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SYSTEM</a:t>
            </a:r>
          </a:p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CONTROL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667000" y="42672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DATA</a:t>
            </a:r>
          </a:p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PROCESSOR</a:t>
            </a:r>
          </a:p>
        </p:txBody>
      </p:sp>
      <p:sp>
        <p:nvSpPr>
          <p:cNvPr id="29737" name="Rectangle 41"/>
          <p:cNvSpPr>
            <a:spLocks noChangeArrowheads="1"/>
          </p:cNvSpPr>
          <p:nvPr/>
        </p:nvSpPr>
        <p:spPr bwMode="auto">
          <a:xfrm>
            <a:off x="5486400" y="44196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STORAGE</a:t>
            </a:r>
          </a:p>
        </p:txBody>
      </p:sp>
      <p:sp>
        <p:nvSpPr>
          <p:cNvPr id="29738" name="AutoShape 42"/>
          <p:cNvSpPr>
            <a:spLocks noChangeArrowheads="1"/>
          </p:cNvSpPr>
          <p:nvPr/>
        </p:nvSpPr>
        <p:spPr bwMode="auto">
          <a:xfrm>
            <a:off x="2514600" y="2819400"/>
            <a:ext cx="2209800" cy="990600"/>
          </a:xfrm>
          <a:prstGeom prst="cube">
            <a:avLst>
              <a:gd name="adj" fmla="val 5538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739" name="Rectangle 43"/>
          <p:cNvSpPr>
            <a:spLocks noChangeArrowheads="1"/>
          </p:cNvSpPr>
          <p:nvPr/>
        </p:nvSpPr>
        <p:spPr bwMode="auto">
          <a:xfrm>
            <a:off x="2733675" y="32766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JOB MANAGER</a:t>
            </a:r>
          </a:p>
        </p:txBody>
      </p:sp>
      <p:sp>
        <p:nvSpPr>
          <p:cNvPr id="29740" name="AutoShape 44"/>
          <p:cNvSpPr>
            <a:spLocks noChangeArrowheads="1"/>
          </p:cNvSpPr>
          <p:nvPr/>
        </p:nvSpPr>
        <p:spPr bwMode="auto">
          <a:xfrm>
            <a:off x="5334000" y="2895600"/>
            <a:ext cx="1524000" cy="838200"/>
          </a:xfrm>
          <a:prstGeom prst="can">
            <a:avLst>
              <a:gd name="adj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741" name="Rectangle 45"/>
          <p:cNvSpPr>
            <a:spLocks noChangeArrowheads="1"/>
          </p:cNvSpPr>
          <p:nvPr/>
        </p:nvSpPr>
        <p:spPr bwMode="auto">
          <a:xfrm>
            <a:off x="5476875" y="32004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MANAGER</a:t>
            </a:r>
          </a:p>
        </p:txBody>
      </p:sp>
      <p:sp>
        <p:nvSpPr>
          <p:cNvPr id="29742" name="Rectangle 46"/>
          <p:cNvSpPr>
            <a:spLocks noChangeArrowheads="1"/>
          </p:cNvSpPr>
          <p:nvPr/>
        </p:nvSpPr>
        <p:spPr bwMode="auto">
          <a:xfrm>
            <a:off x="2590800" y="5562600"/>
            <a:ext cx="5181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9743" name="Rectangle 47"/>
          <p:cNvSpPr>
            <a:spLocks noChangeArrowheads="1"/>
          </p:cNvSpPr>
          <p:nvPr/>
        </p:nvSpPr>
        <p:spPr bwMode="auto">
          <a:xfrm>
            <a:off x="914400" y="5715000"/>
            <a:ext cx="6629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All System Functions in </a:t>
            </a:r>
            <a:r>
              <a:rPr lang="en-US" sz="24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independent hardware</a:t>
            </a: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9744" name="Rectangle 48"/>
          <p:cNvSpPr>
            <a:spLocks noChangeArrowheads="1"/>
          </p:cNvSpPr>
          <p:nvPr/>
        </p:nvSpPr>
        <p:spPr bwMode="auto">
          <a:xfrm>
            <a:off x="5486400" y="28956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STORAGE</a:t>
            </a:r>
          </a:p>
        </p:txBody>
      </p:sp>
      <p:sp>
        <p:nvSpPr>
          <p:cNvPr id="29745" name="Text Box 49"/>
          <p:cNvSpPr txBox="1">
            <a:spLocks noChangeArrowheads="1"/>
          </p:cNvSpPr>
          <p:nvPr/>
        </p:nvSpPr>
        <p:spPr bwMode="auto">
          <a:xfrm>
            <a:off x="2057400" y="381000"/>
            <a:ext cx="495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  <a:endParaRPr lang="en-US" sz="4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0" y="0"/>
          <a:ext cx="9144000" cy="6823075"/>
        </p:xfrm>
        <a:graphic>
          <a:graphicData uri="http://schemas.openxmlformats.org/presentationml/2006/ole">
            <p:oleObj spid="_x0000_s2050" name="Slide" r:id="rId3" imgW="4543145" imgH="3409317" progId="PowerPoint.Slide.8">
              <p:embed/>
            </p:oleObj>
          </a:graphicData>
        </a:graphic>
      </p:graphicFrame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828800" y="6369050"/>
            <a:ext cx="6172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.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</a:rPr>
              <a:t>   </a:t>
            </a:r>
            <a:endParaRPr lang="en-US" sz="4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1295400" y="46482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USE CONTROL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1295400" y="41910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 ACCESS CONTROL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7086600" y="3251200"/>
            <a:ext cx="1524000" cy="1625600"/>
          </a:xfrm>
          <a:prstGeom prst="can">
            <a:avLst>
              <a:gd name="adj" fmla="val 36580"/>
            </a:avLst>
          </a:prstGeom>
          <a:gradFill rotWithShape="0">
            <a:gsLst>
              <a:gs pos="0">
                <a:srgbClr val="CCFFCC"/>
              </a:gs>
              <a:gs pos="100000">
                <a:srgbClr val="CCFFCC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Ctr="1"/>
          <a:lstStyle/>
          <a:p>
            <a:pPr algn="ctr">
              <a:defRPr/>
            </a:pPr>
            <a:endParaRPr lang="en-US" sz="1600"/>
          </a:p>
          <a:p>
            <a:pPr algn="ctr">
              <a:defRPr/>
            </a:pPr>
            <a:endParaRPr lang="en-US" sz="1600"/>
          </a:p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STORAGE</a:t>
            </a:r>
          </a:p>
          <a:p>
            <a:pPr algn="ctr">
              <a:defRPr/>
            </a:pPr>
            <a:endParaRPr lang="en-US" sz="16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4825" name="AutoShape 9"/>
          <p:cNvSpPr>
            <a:spLocks noChangeArrowheads="1"/>
          </p:cNvSpPr>
          <p:nvPr/>
        </p:nvSpPr>
        <p:spPr bwMode="auto">
          <a:xfrm>
            <a:off x="4572000" y="2438400"/>
            <a:ext cx="2286000" cy="3048000"/>
          </a:xfrm>
          <a:prstGeom prst="cube">
            <a:avLst>
              <a:gd name="adj" fmla="val 28153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DATA</a:t>
            </a:r>
          </a:p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PROCESSOR</a:t>
            </a:r>
          </a:p>
        </p:txBody>
      </p:sp>
      <p:sp>
        <p:nvSpPr>
          <p:cNvPr id="34826" name="AutoShape 10"/>
          <p:cNvSpPr>
            <a:spLocks noChangeArrowheads="1"/>
          </p:cNvSpPr>
          <p:nvPr/>
        </p:nvSpPr>
        <p:spPr bwMode="auto">
          <a:xfrm>
            <a:off x="1295400" y="37338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I/O CONTROL</a:t>
            </a:r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7086600" y="3048000"/>
            <a:ext cx="1524000" cy="762000"/>
          </a:xfrm>
          <a:prstGeom prst="can">
            <a:avLst>
              <a:gd name="adj" fmla="val 40625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7162800" y="3352800"/>
            <a:ext cx="1306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MANAGER</a:t>
            </a:r>
          </a:p>
        </p:txBody>
      </p:sp>
      <p:sp>
        <p:nvSpPr>
          <p:cNvPr id="34829" name="AutoShape 13"/>
          <p:cNvSpPr>
            <a:spLocks noChangeArrowheads="1"/>
          </p:cNvSpPr>
          <p:nvPr/>
        </p:nvSpPr>
        <p:spPr bwMode="auto">
          <a:xfrm>
            <a:off x="4572000" y="1905000"/>
            <a:ext cx="2286000" cy="1143000"/>
          </a:xfrm>
          <a:prstGeom prst="cube">
            <a:avLst>
              <a:gd name="adj" fmla="val 5722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JOB MANAGER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1447800" y="5638800"/>
            <a:ext cx="533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ADD </a:t>
            </a:r>
            <a:r>
              <a:rPr lang="en-US" sz="24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automatic record keeping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 in hardware. </a:t>
            </a:r>
          </a:p>
        </p:txBody>
      </p:sp>
      <p:sp>
        <p:nvSpPr>
          <p:cNvPr id="34831" name="AutoShape 15"/>
          <p:cNvSpPr>
            <a:spLocks noChangeArrowheads="1"/>
          </p:cNvSpPr>
          <p:nvPr/>
        </p:nvSpPr>
        <p:spPr bwMode="auto">
          <a:xfrm>
            <a:off x="1295400" y="32766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SECURITY CONTROL</a:t>
            </a:r>
          </a:p>
        </p:txBody>
      </p:sp>
      <p:sp>
        <p:nvSpPr>
          <p:cNvPr id="34832" name="AutoShape 16"/>
          <p:cNvSpPr>
            <a:spLocks noChangeArrowheads="1"/>
          </p:cNvSpPr>
          <p:nvPr/>
        </p:nvSpPr>
        <p:spPr bwMode="auto">
          <a:xfrm>
            <a:off x="1295400" y="28194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CRYPTO CONTROL</a:t>
            </a:r>
          </a:p>
        </p:txBody>
      </p:sp>
      <p:sp>
        <p:nvSpPr>
          <p:cNvPr id="34833" name="AutoShape 17"/>
          <p:cNvSpPr>
            <a:spLocks noChangeArrowheads="1"/>
          </p:cNvSpPr>
          <p:nvPr/>
        </p:nvSpPr>
        <p:spPr bwMode="auto">
          <a:xfrm>
            <a:off x="1295400" y="23622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SYSTEM EVENTS LOG</a:t>
            </a:r>
          </a:p>
        </p:txBody>
      </p:sp>
      <p:sp>
        <p:nvSpPr>
          <p:cNvPr id="34834" name="AutoShape 18"/>
          <p:cNvSpPr>
            <a:spLocks noChangeArrowheads="1"/>
          </p:cNvSpPr>
          <p:nvPr/>
        </p:nvSpPr>
        <p:spPr bwMode="auto">
          <a:xfrm>
            <a:off x="1295400" y="19050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ACCOUNTS &amp;AUDIT</a:t>
            </a:r>
          </a:p>
        </p:txBody>
      </p:sp>
      <p:sp>
        <p:nvSpPr>
          <p:cNvPr id="34835" name="AutoShape 19"/>
          <p:cNvSpPr>
            <a:spLocks noChangeArrowheads="1"/>
          </p:cNvSpPr>
          <p:nvPr/>
        </p:nvSpPr>
        <p:spPr bwMode="auto">
          <a:xfrm>
            <a:off x="1295400" y="1447800"/>
            <a:ext cx="2971800" cy="838200"/>
          </a:xfrm>
          <a:prstGeom prst="cube">
            <a:avLst>
              <a:gd name="adj" fmla="val 525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SYSTEM CUSTODY</a:t>
            </a:r>
          </a:p>
        </p:txBody>
      </p:sp>
      <p:sp>
        <p:nvSpPr>
          <p:cNvPr id="34836" name="AutoShape 20"/>
          <p:cNvSpPr>
            <a:spLocks noChangeArrowheads="1"/>
          </p:cNvSpPr>
          <p:nvPr/>
        </p:nvSpPr>
        <p:spPr bwMode="auto">
          <a:xfrm>
            <a:off x="4572000" y="1371600"/>
            <a:ext cx="2286000" cy="1143000"/>
          </a:xfrm>
          <a:prstGeom prst="cube">
            <a:avLst>
              <a:gd name="adj" fmla="val 5722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JOB RUN LOG</a:t>
            </a:r>
          </a:p>
        </p:txBody>
      </p: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6858000" y="5105400"/>
            <a:ext cx="1306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6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7086600" y="4800600"/>
            <a:ext cx="1600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DATA IS</a:t>
            </a:r>
          </a:p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ARCHIVED, </a:t>
            </a:r>
          </a:p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NEVER DELETED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7162800" y="29718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STORAGE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828800" y="152400"/>
            <a:ext cx="495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90600" y="1922463"/>
            <a:ext cx="6934200" cy="45243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NOW it becomes possible to                         TRACK any event relating to:</a:t>
            </a:r>
          </a:p>
          <a:p>
            <a:pPr lvl="2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System, </a:t>
            </a:r>
          </a:p>
          <a:p>
            <a:pPr lvl="2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 use,</a:t>
            </a:r>
          </a:p>
          <a:p>
            <a:pPr lvl="2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Access attempts.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RECREATE exactly at a later date any Job run, including the condition of the System and the exact Data used. </a:t>
            </a:r>
            <a:endParaRPr lang="en-US" sz="32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981200" y="1143000"/>
            <a:ext cx="4651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Rethinking von Neumann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6626225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000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828800" y="304800"/>
            <a:ext cx="495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4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  <a:endParaRPr lang="en-US" sz="4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7"/>
          <p:cNvSpPr>
            <a:spLocks noChangeArrowheads="1"/>
          </p:cNvSpPr>
          <p:nvPr/>
        </p:nvSpPr>
        <p:spPr bwMode="auto">
          <a:xfrm>
            <a:off x="2438400" y="45720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28675" name="Rectangle 3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i="1">
              <a:solidFill>
                <a:srgbClr val="FF3300"/>
              </a:solidFill>
            </a:endParaRPr>
          </a:p>
        </p:txBody>
      </p:sp>
      <p:sp>
        <p:nvSpPr>
          <p:cNvPr id="28676" name="AutoShape 39"/>
          <p:cNvSpPr>
            <a:spLocks noChangeArrowheads="1"/>
          </p:cNvSpPr>
          <p:nvPr/>
        </p:nvSpPr>
        <p:spPr bwMode="auto">
          <a:xfrm>
            <a:off x="2438400" y="43434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28677" name="AutoShape 40"/>
          <p:cNvSpPr>
            <a:spLocks noChangeArrowheads="1"/>
          </p:cNvSpPr>
          <p:nvPr/>
        </p:nvSpPr>
        <p:spPr bwMode="auto">
          <a:xfrm>
            <a:off x="2438400" y="41148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28678" name="AutoShape 41"/>
          <p:cNvSpPr>
            <a:spLocks noChangeArrowheads="1"/>
          </p:cNvSpPr>
          <p:nvPr/>
        </p:nvSpPr>
        <p:spPr bwMode="auto">
          <a:xfrm>
            <a:off x="2438400" y="38862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</p:txBody>
      </p:sp>
      <p:sp>
        <p:nvSpPr>
          <p:cNvPr id="28679" name="AutoShape 42"/>
          <p:cNvSpPr>
            <a:spLocks noChangeArrowheads="1"/>
          </p:cNvSpPr>
          <p:nvPr/>
        </p:nvSpPr>
        <p:spPr bwMode="auto">
          <a:xfrm>
            <a:off x="2438400" y="36576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0" name="AutoShape 43"/>
          <p:cNvSpPr>
            <a:spLocks noChangeArrowheads="1"/>
          </p:cNvSpPr>
          <p:nvPr/>
        </p:nvSpPr>
        <p:spPr bwMode="auto">
          <a:xfrm>
            <a:off x="2438400" y="34290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1" name="AutoShape 44"/>
          <p:cNvSpPr>
            <a:spLocks noChangeArrowheads="1"/>
          </p:cNvSpPr>
          <p:nvPr/>
        </p:nvSpPr>
        <p:spPr bwMode="auto">
          <a:xfrm>
            <a:off x="2438400" y="32004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2" name="AutoShape 45"/>
          <p:cNvSpPr>
            <a:spLocks noChangeArrowheads="1"/>
          </p:cNvSpPr>
          <p:nvPr/>
        </p:nvSpPr>
        <p:spPr bwMode="auto">
          <a:xfrm>
            <a:off x="2438400" y="29718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3" name="AutoShape 46"/>
          <p:cNvSpPr>
            <a:spLocks noChangeArrowheads="1"/>
          </p:cNvSpPr>
          <p:nvPr/>
        </p:nvSpPr>
        <p:spPr bwMode="auto">
          <a:xfrm>
            <a:off x="2438400" y="27432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4" name="AutoShape 47"/>
          <p:cNvSpPr>
            <a:spLocks noChangeArrowheads="1"/>
          </p:cNvSpPr>
          <p:nvPr/>
        </p:nvSpPr>
        <p:spPr bwMode="auto">
          <a:xfrm>
            <a:off x="2438400" y="2514600"/>
            <a:ext cx="4038600" cy="1066800"/>
          </a:xfrm>
          <a:prstGeom prst="cube">
            <a:avLst>
              <a:gd name="adj" fmla="val 89287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1804" name="AutoShape 60"/>
          <p:cNvSpPr>
            <a:spLocks noChangeArrowheads="1"/>
          </p:cNvSpPr>
          <p:nvPr/>
        </p:nvSpPr>
        <p:spPr bwMode="auto">
          <a:xfrm>
            <a:off x="33528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5" name="AutoShape 61"/>
          <p:cNvSpPr>
            <a:spLocks noChangeArrowheads="1"/>
          </p:cNvSpPr>
          <p:nvPr/>
        </p:nvSpPr>
        <p:spPr bwMode="auto">
          <a:xfrm>
            <a:off x="31242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6" name="AutoShape 62"/>
          <p:cNvSpPr>
            <a:spLocks noChangeArrowheads="1"/>
          </p:cNvSpPr>
          <p:nvPr/>
        </p:nvSpPr>
        <p:spPr bwMode="auto">
          <a:xfrm>
            <a:off x="28956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7" name="AutoShape 63"/>
          <p:cNvSpPr>
            <a:spLocks noChangeArrowheads="1"/>
          </p:cNvSpPr>
          <p:nvPr/>
        </p:nvSpPr>
        <p:spPr bwMode="auto">
          <a:xfrm>
            <a:off x="26670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8" name="AutoShape 64"/>
          <p:cNvSpPr>
            <a:spLocks noChangeArrowheads="1"/>
          </p:cNvSpPr>
          <p:nvPr/>
        </p:nvSpPr>
        <p:spPr bwMode="auto">
          <a:xfrm>
            <a:off x="36576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9" name="AutoShape 65"/>
          <p:cNvSpPr>
            <a:spLocks noChangeArrowheads="1"/>
          </p:cNvSpPr>
          <p:nvPr/>
        </p:nvSpPr>
        <p:spPr bwMode="auto">
          <a:xfrm>
            <a:off x="34290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0" name="AutoShape 66"/>
          <p:cNvSpPr>
            <a:spLocks noChangeArrowheads="1"/>
          </p:cNvSpPr>
          <p:nvPr/>
        </p:nvSpPr>
        <p:spPr bwMode="auto">
          <a:xfrm>
            <a:off x="32004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1" name="AutoShape 67"/>
          <p:cNvSpPr>
            <a:spLocks noChangeArrowheads="1"/>
          </p:cNvSpPr>
          <p:nvPr/>
        </p:nvSpPr>
        <p:spPr bwMode="auto">
          <a:xfrm>
            <a:off x="29718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2" name="AutoShape 68"/>
          <p:cNvSpPr>
            <a:spLocks noChangeArrowheads="1"/>
          </p:cNvSpPr>
          <p:nvPr/>
        </p:nvSpPr>
        <p:spPr bwMode="auto">
          <a:xfrm>
            <a:off x="39624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3" name="AutoShape 69"/>
          <p:cNvSpPr>
            <a:spLocks noChangeArrowheads="1"/>
          </p:cNvSpPr>
          <p:nvPr/>
        </p:nvSpPr>
        <p:spPr bwMode="auto">
          <a:xfrm>
            <a:off x="37338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4" name="AutoShape 70"/>
          <p:cNvSpPr>
            <a:spLocks noChangeArrowheads="1"/>
          </p:cNvSpPr>
          <p:nvPr/>
        </p:nvSpPr>
        <p:spPr bwMode="auto">
          <a:xfrm>
            <a:off x="35052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5" name="AutoShape 71"/>
          <p:cNvSpPr>
            <a:spLocks noChangeArrowheads="1"/>
          </p:cNvSpPr>
          <p:nvPr/>
        </p:nvSpPr>
        <p:spPr bwMode="auto">
          <a:xfrm>
            <a:off x="42672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6" name="AutoShape 72"/>
          <p:cNvSpPr>
            <a:spLocks noChangeArrowheads="1"/>
          </p:cNvSpPr>
          <p:nvPr/>
        </p:nvSpPr>
        <p:spPr bwMode="auto">
          <a:xfrm>
            <a:off x="40386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7" name="AutoShape 73"/>
          <p:cNvSpPr>
            <a:spLocks noChangeArrowheads="1"/>
          </p:cNvSpPr>
          <p:nvPr/>
        </p:nvSpPr>
        <p:spPr bwMode="auto">
          <a:xfrm>
            <a:off x="38100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8" name="AutoShape 74"/>
          <p:cNvSpPr>
            <a:spLocks noChangeArrowheads="1"/>
          </p:cNvSpPr>
          <p:nvPr/>
        </p:nvSpPr>
        <p:spPr bwMode="auto">
          <a:xfrm>
            <a:off x="32766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9" name="AutoShape 75"/>
          <p:cNvSpPr>
            <a:spLocks noChangeArrowheads="1"/>
          </p:cNvSpPr>
          <p:nvPr/>
        </p:nvSpPr>
        <p:spPr bwMode="auto">
          <a:xfrm>
            <a:off x="35814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0" name="AutoShape 76"/>
          <p:cNvSpPr>
            <a:spLocks noChangeArrowheads="1"/>
          </p:cNvSpPr>
          <p:nvPr/>
        </p:nvSpPr>
        <p:spPr bwMode="auto">
          <a:xfrm>
            <a:off x="45720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1" name="AutoShape 77"/>
          <p:cNvSpPr>
            <a:spLocks noChangeArrowheads="1"/>
          </p:cNvSpPr>
          <p:nvPr/>
        </p:nvSpPr>
        <p:spPr bwMode="auto">
          <a:xfrm>
            <a:off x="43434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2" name="AutoShape 78"/>
          <p:cNvSpPr>
            <a:spLocks noChangeArrowheads="1"/>
          </p:cNvSpPr>
          <p:nvPr/>
        </p:nvSpPr>
        <p:spPr bwMode="auto">
          <a:xfrm>
            <a:off x="41148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3" name="AutoShape 79"/>
          <p:cNvSpPr>
            <a:spLocks noChangeArrowheads="1"/>
          </p:cNvSpPr>
          <p:nvPr/>
        </p:nvSpPr>
        <p:spPr bwMode="auto">
          <a:xfrm>
            <a:off x="38862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4" name="AutoShape 80"/>
          <p:cNvSpPr>
            <a:spLocks noChangeArrowheads="1"/>
          </p:cNvSpPr>
          <p:nvPr/>
        </p:nvSpPr>
        <p:spPr bwMode="auto">
          <a:xfrm>
            <a:off x="48768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5" name="AutoShape 81"/>
          <p:cNvSpPr>
            <a:spLocks noChangeArrowheads="1"/>
          </p:cNvSpPr>
          <p:nvPr/>
        </p:nvSpPr>
        <p:spPr bwMode="auto">
          <a:xfrm>
            <a:off x="46482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6" name="AutoShape 82"/>
          <p:cNvSpPr>
            <a:spLocks noChangeArrowheads="1"/>
          </p:cNvSpPr>
          <p:nvPr/>
        </p:nvSpPr>
        <p:spPr bwMode="auto">
          <a:xfrm>
            <a:off x="44196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</p:txBody>
      </p:sp>
      <p:sp>
        <p:nvSpPr>
          <p:cNvPr id="31827" name="AutoShape 83"/>
          <p:cNvSpPr>
            <a:spLocks noChangeArrowheads="1"/>
          </p:cNvSpPr>
          <p:nvPr/>
        </p:nvSpPr>
        <p:spPr bwMode="auto">
          <a:xfrm>
            <a:off x="41910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8" name="AutoShape 84"/>
          <p:cNvSpPr>
            <a:spLocks noChangeArrowheads="1"/>
          </p:cNvSpPr>
          <p:nvPr/>
        </p:nvSpPr>
        <p:spPr bwMode="auto">
          <a:xfrm>
            <a:off x="51816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29" name="AutoShape 85"/>
          <p:cNvSpPr>
            <a:spLocks noChangeArrowheads="1"/>
          </p:cNvSpPr>
          <p:nvPr/>
        </p:nvSpPr>
        <p:spPr bwMode="auto">
          <a:xfrm>
            <a:off x="49530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0" name="AutoShape 86"/>
          <p:cNvSpPr>
            <a:spLocks noChangeArrowheads="1"/>
          </p:cNvSpPr>
          <p:nvPr/>
        </p:nvSpPr>
        <p:spPr bwMode="auto">
          <a:xfrm>
            <a:off x="47244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1" name="AutoShape 87"/>
          <p:cNvSpPr>
            <a:spLocks noChangeArrowheads="1"/>
          </p:cNvSpPr>
          <p:nvPr/>
        </p:nvSpPr>
        <p:spPr bwMode="auto">
          <a:xfrm>
            <a:off x="44958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2" name="AutoShape 88"/>
          <p:cNvSpPr>
            <a:spLocks noChangeArrowheads="1"/>
          </p:cNvSpPr>
          <p:nvPr/>
        </p:nvSpPr>
        <p:spPr bwMode="auto">
          <a:xfrm>
            <a:off x="54864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3" name="AutoShape 89"/>
          <p:cNvSpPr>
            <a:spLocks noChangeArrowheads="1"/>
          </p:cNvSpPr>
          <p:nvPr/>
        </p:nvSpPr>
        <p:spPr bwMode="auto">
          <a:xfrm>
            <a:off x="52578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4" name="AutoShape 90"/>
          <p:cNvSpPr>
            <a:spLocks noChangeArrowheads="1"/>
          </p:cNvSpPr>
          <p:nvPr/>
        </p:nvSpPr>
        <p:spPr bwMode="auto">
          <a:xfrm>
            <a:off x="50292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5" name="AutoShape 91"/>
          <p:cNvSpPr>
            <a:spLocks noChangeArrowheads="1"/>
          </p:cNvSpPr>
          <p:nvPr/>
        </p:nvSpPr>
        <p:spPr bwMode="auto">
          <a:xfrm>
            <a:off x="48006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6" name="AutoShape 92"/>
          <p:cNvSpPr>
            <a:spLocks noChangeArrowheads="1"/>
          </p:cNvSpPr>
          <p:nvPr/>
        </p:nvSpPr>
        <p:spPr bwMode="auto">
          <a:xfrm>
            <a:off x="5562600" y="28194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7" name="AutoShape 93"/>
          <p:cNvSpPr>
            <a:spLocks noChangeArrowheads="1"/>
          </p:cNvSpPr>
          <p:nvPr/>
        </p:nvSpPr>
        <p:spPr bwMode="auto">
          <a:xfrm>
            <a:off x="5791200" y="25908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8" name="AutoShape 94"/>
          <p:cNvSpPr>
            <a:spLocks noChangeArrowheads="1"/>
          </p:cNvSpPr>
          <p:nvPr/>
        </p:nvSpPr>
        <p:spPr bwMode="auto">
          <a:xfrm>
            <a:off x="5334000" y="30480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39" name="AutoShape 95"/>
          <p:cNvSpPr>
            <a:spLocks noChangeArrowheads="1"/>
          </p:cNvSpPr>
          <p:nvPr/>
        </p:nvSpPr>
        <p:spPr bwMode="auto">
          <a:xfrm>
            <a:off x="5105400" y="3276600"/>
            <a:ext cx="381000" cy="152400"/>
          </a:xfrm>
          <a:prstGeom prst="parallelogram">
            <a:avLst>
              <a:gd name="adj" fmla="val 96875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8721" name="Group 98"/>
          <p:cNvGrpSpPr>
            <a:grpSpLocks/>
          </p:cNvGrpSpPr>
          <p:nvPr/>
        </p:nvGrpSpPr>
        <p:grpSpPr bwMode="auto">
          <a:xfrm>
            <a:off x="7086600" y="3048000"/>
            <a:ext cx="1524000" cy="2438400"/>
            <a:chOff x="3840" y="2784"/>
            <a:chExt cx="432" cy="1296"/>
          </a:xfrm>
        </p:grpSpPr>
        <p:sp>
          <p:nvSpPr>
            <p:cNvPr id="31843" name="AutoShape 99"/>
            <p:cNvSpPr>
              <a:spLocks noChangeArrowheads="1"/>
            </p:cNvSpPr>
            <p:nvPr/>
          </p:nvSpPr>
          <p:spPr bwMode="auto">
            <a:xfrm>
              <a:off x="3840" y="2928"/>
              <a:ext cx="432" cy="1152"/>
            </a:xfrm>
            <a:prstGeom prst="can">
              <a:avLst>
                <a:gd name="adj" fmla="val 36580"/>
              </a:avLst>
            </a:prstGeom>
            <a:gradFill rotWithShape="0">
              <a:gsLst>
                <a:gs pos="0">
                  <a:srgbClr val="CCFFCC"/>
                </a:gs>
                <a:gs pos="100000">
                  <a:srgbClr val="CCFF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defRPr/>
              </a:pPr>
              <a:endParaRPr lang="en-US" sz="1600"/>
            </a:p>
            <a:p>
              <a:pPr algn="ctr"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STORAGE</a:t>
              </a:r>
            </a:p>
            <a:p>
              <a:pPr algn="ctr">
                <a:defRPr/>
              </a:pPr>
              <a:endParaRPr lang="en-US" sz="1600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8732" name="AutoShape 100"/>
            <p:cNvSpPr>
              <a:spLocks noChangeArrowheads="1"/>
            </p:cNvSpPr>
            <p:nvPr/>
          </p:nvSpPr>
          <p:spPr bwMode="auto">
            <a:xfrm>
              <a:off x="3840" y="2784"/>
              <a:ext cx="432" cy="336"/>
            </a:xfrm>
            <a:prstGeom prst="can">
              <a:avLst>
                <a:gd name="adj" fmla="val 48213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764700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Ctr="1"/>
            <a:lstStyle/>
            <a:p>
              <a:pPr algn="ctr"/>
              <a:endParaRPr lang="en-US" sz="1200"/>
            </a:p>
          </p:txBody>
        </p:sp>
      </p:grpSp>
      <p:sp>
        <p:nvSpPr>
          <p:cNvPr id="31846" name="AutoShape 102"/>
          <p:cNvSpPr>
            <a:spLocks noChangeArrowheads="1"/>
          </p:cNvSpPr>
          <p:nvPr/>
        </p:nvSpPr>
        <p:spPr bwMode="auto">
          <a:xfrm>
            <a:off x="7086600" y="3048000"/>
            <a:ext cx="1524000" cy="838200"/>
          </a:xfrm>
          <a:prstGeom prst="can">
            <a:avLst>
              <a:gd name="adj" fmla="val 40625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47" name="Rectangle 103"/>
          <p:cNvSpPr>
            <a:spLocks noChangeArrowheads="1"/>
          </p:cNvSpPr>
          <p:nvPr/>
        </p:nvSpPr>
        <p:spPr bwMode="auto">
          <a:xfrm>
            <a:off x="3352800" y="3657600"/>
            <a:ext cx="13065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96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PROCESSOR</a:t>
            </a:r>
          </a:p>
          <a:p>
            <a:pPr algn="ctr">
              <a:defRPr/>
            </a:pPr>
            <a:r>
              <a:rPr lang="en-US" sz="296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MODULES </a:t>
            </a:r>
          </a:p>
        </p:txBody>
      </p:sp>
      <p:sp>
        <p:nvSpPr>
          <p:cNvPr id="31848" name="AutoShape 104"/>
          <p:cNvSpPr>
            <a:spLocks noChangeArrowheads="1"/>
          </p:cNvSpPr>
          <p:nvPr/>
        </p:nvSpPr>
        <p:spPr bwMode="auto">
          <a:xfrm>
            <a:off x="381000" y="2590800"/>
            <a:ext cx="1981200" cy="289560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SYSTEM</a:t>
            </a:r>
          </a:p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CONTROL</a:t>
            </a:r>
          </a:p>
        </p:txBody>
      </p:sp>
      <p:sp>
        <p:nvSpPr>
          <p:cNvPr id="31849" name="AutoShape 105"/>
          <p:cNvSpPr>
            <a:spLocks noChangeArrowheads="1"/>
          </p:cNvSpPr>
          <p:nvPr/>
        </p:nvSpPr>
        <p:spPr bwMode="auto">
          <a:xfrm>
            <a:off x="2667000" y="1524000"/>
            <a:ext cx="3657600" cy="1143000"/>
          </a:xfrm>
          <a:prstGeom prst="cube">
            <a:avLst>
              <a:gd name="adj" fmla="val 5722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JOB MANAGER</a:t>
            </a:r>
          </a:p>
        </p:txBody>
      </p:sp>
      <p:sp>
        <p:nvSpPr>
          <p:cNvPr id="31850" name="Rectangle 106"/>
          <p:cNvSpPr>
            <a:spLocks noChangeArrowheads="1"/>
          </p:cNvSpPr>
          <p:nvPr/>
        </p:nvSpPr>
        <p:spPr bwMode="auto">
          <a:xfrm>
            <a:off x="1905000" y="6096000"/>
            <a:ext cx="4648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The Job Manager assigns and links required resources. </a:t>
            </a:r>
          </a:p>
        </p:txBody>
      </p:sp>
      <p:sp>
        <p:nvSpPr>
          <p:cNvPr id="31852" name="Rectangle 108"/>
          <p:cNvSpPr>
            <a:spLocks noChangeArrowheads="1"/>
          </p:cNvSpPr>
          <p:nvPr/>
        </p:nvSpPr>
        <p:spPr bwMode="auto">
          <a:xfrm>
            <a:off x="4763" y="6626225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000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1853" name="Rectangle 109"/>
          <p:cNvSpPr>
            <a:spLocks noChangeArrowheads="1"/>
          </p:cNvSpPr>
          <p:nvPr/>
        </p:nvSpPr>
        <p:spPr bwMode="auto">
          <a:xfrm>
            <a:off x="7162800" y="2971800"/>
            <a:ext cx="1304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STORAGE</a:t>
            </a:r>
          </a:p>
        </p:txBody>
      </p:sp>
      <p:sp>
        <p:nvSpPr>
          <p:cNvPr id="31855" name="Rectangle 111"/>
          <p:cNvSpPr>
            <a:spLocks noChangeArrowheads="1"/>
          </p:cNvSpPr>
          <p:nvPr/>
        </p:nvSpPr>
        <p:spPr bwMode="auto">
          <a:xfrm>
            <a:off x="3276600" y="228600"/>
            <a:ext cx="2451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44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162800" y="3352800"/>
            <a:ext cx="1243013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MANAGER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3"/>
          <p:cNvGrpSpPr>
            <a:grpSpLocks/>
          </p:cNvGrpSpPr>
          <p:nvPr/>
        </p:nvGrpSpPr>
        <p:grpSpPr bwMode="auto">
          <a:xfrm>
            <a:off x="7010400" y="3429000"/>
            <a:ext cx="1524000" cy="1828800"/>
            <a:chOff x="3840" y="2784"/>
            <a:chExt cx="432" cy="1296"/>
          </a:xfrm>
        </p:grpSpPr>
        <p:sp>
          <p:nvSpPr>
            <p:cNvPr id="40964" name="AutoShape 4"/>
            <p:cNvSpPr>
              <a:spLocks noChangeArrowheads="1"/>
            </p:cNvSpPr>
            <p:nvPr/>
          </p:nvSpPr>
          <p:spPr bwMode="auto">
            <a:xfrm>
              <a:off x="3840" y="2928"/>
              <a:ext cx="432" cy="1152"/>
            </a:xfrm>
            <a:prstGeom prst="can">
              <a:avLst>
                <a:gd name="adj" fmla="val 36580"/>
              </a:avLst>
            </a:prstGeom>
            <a:gradFill rotWithShape="0">
              <a:gsLst>
                <a:gs pos="0">
                  <a:srgbClr val="CCFFCC"/>
                </a:gs>
                <a:gs pos="100000">
                  <a:srgbClr val="CCFF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defRPr/>
              </a:pPr>
              <a:endParaRPr lang="en-US" sz="1600"/>
            </a:p>
            <a:p>
              <a:pPr algn="ctr">
                <a:defRPr/>
              </a:pPr>
              <a:r>
                <a:rPr lang="en-US" sz="16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STORAGE</a:t>
              </a:r>
            </a:p>
            <a:p>
              <a:pPr algn="ctr">
                <a:defRPr/>
              </a:pPr>
              <a:endParaRPr lang="en-US" sz="1600" b="1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9732" name="AutoShape 5"/>
            <p:cNvSpPr>
              <a:spLocks noChangeArrowheads="1"/>
            </p:cNvSpPr>
            <p:nvPr/>
          </p:nvSpPr>
          <p:spPr bwMode="auto">
            <a:xfrm>
              <a:off x="3840" y="2784"/>
              <a:ext cx="432" cy="336"/>
            </a:xfrm>
            <a:prstGeom prst="can">
              <a:avLst>
                <a:gd name="adj" fmla="val 48213"/>
              </a:avLst>
            </a:prstGeom>
            <a:gradFill rotWithShape="0">
              <a:gsLst>
                <a:gs pos="0">
                  <a:srgbClr val="FF9900"/>
                </a:gs>
                <a:gs pos="100000">
                  <a:srgbClr val="764700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Ctr="1"/>
            <a:lstStyle/>
            <a:p>
              <a:pPr algn="ctr"/>
              <a:endParaRPr lang="en-US" sz="1200"/>
            </a:p>
          </p:txBody>
        </p:sp>
      </p:grp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4029075" y="4419600"/>
            <a:ext cx="1304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DATA</a:t>
            </a:r>
          </a:p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PROCESSOR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762000" y="4114800"/>
            <a:ext cx="1306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6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9701" name="Rectangle 9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000" i="1">
              <a:solidFill>
                <a:srgbClr val="FF3300"/>
              </a:solidFill>
            </a:endParaRP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76200" y="5578475"/>
            <a:ext cx="5926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Add Graphic Means to Specify a Job</a:t>
            </a:r>
          </a:p>
          <a:p>
            <a:pPr algn="ctr">
              <a:defRPr/>
            </a:pP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 Linking Graphic Processes and Data</a:t>
            </a: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762000" y="2286000"/>
            <a:ext cx="2362200" cy="2819400"/>
          </a:xfrm>
          <a:prstGeom prst="cube">
            <a:avLst>
              <a:gd name="adj" fmla="val 13889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72" name="AutoShape 12"/>
          <p:cNvSpPr>
            <a:spLocks noChangeArrowheads="1"/>
          </p:cNvSpPr>
          <p:nvPr/>
        </p:nvSpPr>
        <p:spPr bwMode="auto">
          <a:xfrm>
            <a:off x="7010400" y="3276600"/>
            <a:ext cx="1524000" cy="914400"/>
          </a:xfrm>
          <a:prstGeom prst="can">
            <a:avLst>
              <a:gd name="adj" fmla="val 40625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7086600" y="3657600"/>
            <a:ext cx="1306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MANAGER</a:t>
            </a:r>
          </a:p>
        </p:txBody>
      </p:sp>
      <p:sp>
        <p:nvSpPr>
          <p:cNvPr id="40976" name="Oval 16"/>
          <p:cNvSpPr>
            <a:spLocks noChangeArrowheads="1"/>
          </p:cNvSpPr>
          <p:nvPr/>
        </p:nvSpPr>
        <p:spPr bwMode="auto">
          <a:xfrm>
            <a:off x="990600" y="2971800"/>
            <a:ext cx="16002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1143000" y="3429000"/>
            <a:ext cx="228600" cy="152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1524000" y="3429000"/>
            <a:ext cx="228600" cy="1524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2286000" y="3429000"/>
            <a:ext cx="228600" cy="152400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1905000" y="3429000"/>
            <a:ext cx="228600" cy="1524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2209800" y="3733800"/>
            <a:ext cx="228600" cy="152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1752600" y="4267200"/>
            <a:ext cx="228600" cy="152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2057400" y="4038600"/>
            <a:ext cx="228600" cy="152400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1905000" y="3733800"/>
            <a:ext cx="228600" cy="1524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6" name="Line 26"/>
          <p:cNvSpPr>
            <a:spLocks noChangeShapeType="1"/>
          </p:cNvSpPr>
          <p:nvPr/>
        </p:nvSpPr>
        <p:spPr bwMode="auto">
          <a:xfrm>
            <a:off x="13716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17526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>
            <a:off x="22860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>
            <a:off x="2133600" y="3505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>
            <a:off x="20574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1" name="Line 31"/>
          <p:cNvSpPr>
            <a:spLocks noChangeShapeType="1"/>
          </p:cNvSpPr>
          <p:nvPr/>
        </p:nvSpPr>
        <p:spPr bwMode="auto">
          <a:xfrm>
            <a:off x="2057400" y="3886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2" name="Line 32"/>
          <p:cNvSpPr>
            <a:spLocks noChangeShapeType="1"/>
          </p:cNvSpPr>
          <p:nvPr/>
        </p:nvSpPr>
        <p:spPr bwMode="auto">
          <a:xfrm flipV="1">
            <a:off x="2209800" y="3886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>
            <a:off x="1676400" y="35814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4" name="Line 34"/>
          <p:cNvSpPr>
            <a:spLocks noChangeShapeType="1"/>
          </p:cNvSpPr>
          <p:nvPr/>
        </p:nvSpPr>
        <p:spPr bwMode="auto">
          <a:xfrm flipV="1">
            <a:off x="1981200" y="4191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6" name="AutoShape 36"/>
          <p:cNvSpPr>
            <a:spLocks noChangeArrowheads="1"/>
          </p:cNvSpPr>
          <p:nvPr/>
        </p:nvSpPr>
        <p:spPr bwMode="auto">
          <a:xfrm>
            <a:off x="3276600" y="2438400"/>
            <a:ext cx="1981200" cy="266700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SYSTEM</a:t>
            </a:r>
          </a:p>
          <a:p>
            <a:pPr algn="ctr">
              <a:defRPr/>
            </a:pP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CONTROL</a:t>
            </a:r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auto">
          <a:xfrm>
            <a:off x="4876800" y="3581400"/>
            <a:ext cx="2057400" cy="21336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9" name="AutoShape 39"/>
          <p:cNvSpPr>
            <a:spLocks noChangeArrowheads="1"/>
          </p:cNvSpPr>
          <p:nvPr/>
        </p:nvSpPr>
        <p:spPr bwMode="auto">
          <a:xfrm>
            <a:off x="4876800" y="3124200"/>
            <a:ext cx="2057400" cy="990600"/>
          </a:xfrm>
          <a:prstGeom prst="cube">
            <a:avLst>
              <a:gd name="adj" fmla="val 5625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JOBCONTROL</a:t>
            </a:r>
          </a:p>
        </p:txBody>
      </p:sp>
      <p:sp>
        <p:nvSpPr>
          <p:cNvPr id="41001" name="Rectangle 41"/>
          <p:cNvSpPr>
            <a:spLocks noChangeArrowheads="1"/>
          </p:cNvSpPr>
          <p:nvPr/>
        </p:nvSpPr>
        <p:spPr bwMode="auto">
          <a:xfrm>
            <a:off x="1143000" y="4572000"/>
            <a:ext cx="13065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>
                <a:effectLst>
                  <a:outerShdw blurRad="38100" dist="38100" dir="2700000" algn="tl">
                    <a:srgbClr val="FFFFFF"/>
                  </a:outerShdw>
                </a:effectLst>
              </a:rPr>
              <a:t>GRAPHIC INPUT</a:t>
            </a:r>
          </a:p>
        </p:txBody>
      </p:sp>
      <p:sp>
        <p:nvSpPr>
          <p:cNvPr id="41002" name="Rectangle 42"/>
          <p:cNvSpPr>
            <a:spLocks noChangeArrowheads="1"/>
          </p:cNvSpPr>
          <p:nvPr/>
        </p:nvSpPr>
        <p:spPr bwMode="auto">
          <a:xfrm>
            <a:off x="4763" y="6626225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000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1003" name="Rectangle 43"/>
          <p:cNvSpPr>
            <a:spLocks noChangeArrowheads="1"/>
          </p:cNvSpPr>
          <p:nvPr/>
        </p:nvSpPr>
        <p:spPr bwMode="auto">
          <a:xfrm>
            <a:off x="7086600" y="3276600"/>
            <a:ext cx="13049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STORAGE</a:t>
            </a:r>
          </a:p>
        </p:txBody>
      </p:sp>
      <p:sp>
        <p:nvSpPr>
          <p:cNvPr id="41004" name="Rectangle 44"/>
          <p:cNvSpPr>
            <a:spLocks noChangeArrowheads="1"/>
          </p:cNvSpPr>
          <p:nvPr/>
        </p:nvSpPr>
        <p:spPr bwMode="auto">
          <a:xfrm>
            <a:off x="3200400" y="533400"/>
            <a:ext cx="2451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6" name="Text Box 38"/>
          <p:cNvSpPr txBox="1">
            <a:spLocks noChangeArrowheads="1"/>
          </p:cNvSpPr>
          <p:nvPr/>
        </p:nvSpPr>
        <p:spPr bwMode="auto">
          <a:xfrm>
            <a:off x="1066800" y="1371600"/>
            <a:ext cx="75438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Is extremely resistant to ATTACKS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Input data must </a:t>
            </a:r>
            <a:r>
              <a:rPr lang="en-US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EXACTLY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 conform to Specification: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User ID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Data Class ID, 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Update interval,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Update Instance format (viz. date/time). 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 Optional Security Check Sum</a:t>
            </a:r>
          </a:p>
        </p:txBody>
      </p:sp>
      <p:sp>
        <p:nvSpPr>
          <p:cNvPr id="48167" name="Rectangle 39"/>
          <p:cNvSpPr>
            <a:spLocks noChangeArrowheads="1"/>
          </p:cNvSpPr>
          <p:nvPr/>
        </p:nvSpPr>
        <p:spPr bwMode="auto">
          <a:xfrm>
            <a:off x="0" y="6626225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000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8168" name="Rectangle 40"/>
          <p:cNvSpPr>
            <a:spLocks noChangeArrowheads="1"/>
          </p:cNvSpPr>
          <p:nvPr/>
        </p:nvSpPr>
        <p:spPr bwMode="auto">
          <a:xfrm>
            <a:off x="3048000" y="228600"/>
            <a:ext cx="2451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1828800" y="1752600"/>
            <a:ext cx="5365750" cy="370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02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Fill>
                  <a:solidFill>
                    <a:srgbClr val="C00000"/>
                  </a:solidFill>
                </a:uFill>
                <a:latin typeface="Times New Roman"/>
              </a:rPr>
              <a:t>Control</a:t>
            </a:r>
          </a:p>
          <a:p>
            <a:pPr algn="ctr">
              <a:defRPr/>
            </a:pPr>
            <a:r>
              <a:rPr lang="en-US" sz="451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Time-Shares the </a:t>
            </a:r>
            <a:r>
              <a:rPr lang="en-US" sz="502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Fill>
                  <a:solidFill>
                    <a:srgbClr val="C00000"/>
                  </a:solidFill>
                </a:uFill>
                <a:latin typeface="Times New Roman"/>
              </a:rPr>
              <a:t>Processor </a:t>
            </a:r>
          </a:p>
          <a:p>
            <a:pPr algn="ctr">
              <a:defRPr/>
            </a:pPr>
            <a:r>
              <a:rPr lang="en-US" sz="392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With </a:t>
            </a:r>
          </a:p>
          <a:p>
            <a:pPr algn="ctr">
              <a:defRPr/>
            </a:pPr>
            <a:r>
              <a:rPr lang="en-US" sz="502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Fill>
                  <a:solidFill>
                    <a:srgbClr val="C00000"/>
                  </a:solidFill>
                </a:uFill>
                <a:latin typeface="Times New Roman"/>
              </a:rPr>
              <a:t>Data.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1066800" y="609600"/>
            <a:ext cx="7215188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In All von Neumann based Architectures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6" name="Text Box 38"/>
          <p:cNvSpPr txBox="1">
            <a:spLocks noChangeArrowheads="1"/>
          </p:cNvSpPr>
          <p:nvPr/>
        </p:nvSpPr>
        <p:spPr bwMode="auto">
          <a:xfrm>
            <a:off x="762000" y="1600200"/>
            <a:ext cx="75438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PROBABLE SUCCESS of one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Attempt to penetrate the system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is 1/10 to the power (sum of digits in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(User ID + ID’s of (Data </a:t>
            </a:r>
            <a:r>
              <a:rPr lang="en-US" sz="3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Class,+Update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frequency+Update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 instance format Spec.))</a:t>
            </a:r>
          </a:p>
          <a:p>
            <a:pPr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Using typical number of decimal digits: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= 1/10 to the power (6+5+4+2+2)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 </a:t>
            </a:r>
          </a:p>
        </p:txBody>
      </p:sp>
      <p:sp>
        <p:nvSpPr>
          <p:cNvPr id="48167" name="Rectangle 39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000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8168" name="Rectangle 40"/>
          <p:cNvSpPr>
            <a:spLocks noChangeArrowheads="1"/>
          </p:cNvSpPr>
          <p:nvPr/>
        </p:nvSpPr>
        <p:spPr bwMode="auto">
          <a:xfrm>
            <a:off x="3048000" y="228600"/>
            <a:ext cx="2451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6" name="Text Box 38"/>
          <p:cNvSpPr txBox="1">
            <a:spLocks noChangeArrowheads="1"/>
          </p:cNvSpPr>
          <p:nvPr/>
        </p:nvSpPr>
        <p:spPr bwMode="auto">
          <a:xfrm>
            <a:off x="762000" y="1447800"/>
            <a:ext cx="7543800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95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PROBABLE SUCCESS of one </a:t>
            </a:r>
          </a:p>
          <a:p>
            <a:pPr>
              <a:defRPr/>
            </a:pPr>
            <a:r>
              <a:rPr lang="en-US" sz="395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Attempt to penetrate the system</a:t>
            </a:r>
          </a:p>
          <a:p>
            <a:pPr>
              <a:defRPr/>
            </a:pPr>
            <a:r>
              <a:rPr lang="en-US" sz="395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is 10 to the (-19</a:t>
            </a:r>
            <a:r>
              <a:rPr lang="en-US" sz="3950" b="1" baseline="30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th</a:t>
            </a:r>
            <a:r>
              <a:rPr lang="en-US" sz="395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 power) </a:t>
            </a:r>
          </a:p>
          <a:p>
            <a:pPr>
              <a:defRPr/>
            </a:pPr>
            <a:endParaRPr lang="en-US" sz="3950" b="1" dirty="0">
              <a:effectLst>
                <a:outerShdw blurRad="38100" dist="38100" dir="2700000" algn="tl">
                  <a:srgbClr val="FFFFFF"/>
                </a:outerShdw>
              </a:effectLst>
              <a:latin typeface="Times New Roman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369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/>
              </a:rPr>
              <a:t>Any repetition of unsuccessful attempts is blocked and reported to the System Manager</a:t>
            </a:r>
          </a:p>
        </p:txBody>
      </p:sp>
      <p:sp>
        <p:nvSpPr>
          <p:cNvPr id="48167" name="Rectangle 39"/>
          <p:cNvSpPr>
            <a:spLocks noChangeArrowheads="1"/>
          </p:cNvSpPr>
          <p:nvPr/>
        </p:nvSpPr>
        <p:spPr bwMode="auto">
          <a:xfrm>
            <a:off x="0" y="6626225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000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8168" name="Rectangle 40"/>
          <p:cNvSpPr>
            <a:spLocks noChangeArrowheads="1"/>
          </p:cNvSpPr>
          <p:nvPr/>
        </p:nvSpPr>
        <p:spPr bwMode="auto">
          <a:xfrm>
            <a:off x="3048000" y="228600"/>
            <a:ext cx="2451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026"/>
          <p:cNvSpPr txBox="1">
            <a:spLocks noChangeArrowheads="1"/>
          </p:cNvSpPr>
          <p:nvPr/>
        </p:nvSpPr>
        <p:spPr bwMode="auto">
          <a:xfrm>
            <a:off x="304800" y="1066800"/>
            <a:ext cx="8610600" cy="397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7000" b="1" u="sng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ALTOPS</a:t>
            </a:r>
            <a:r>
              <a:rPr lang="en-US" sz="70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IS </a:t>
            </a:r>
          </a:p>
          <a:p>
            <a:pPr algn="ctr">
              <a:defRPr/>
            </a:pPr>
            <a:endParaRPr lang="en-US" sz="4400" b="1" u="sng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</a:endParaRPr>
          </a:p>
          <a:p>
            <a:pPr algn="ctr">
              <a:defRPr/>
            </a:pPr>
            <a:r>
              <a:rPr lang="en-US" sz="504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SECUURE</a:t>
            </a:r>
            <a:endParaRPr lang="en-US" sz="504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5943600"/>
            <a:ext cx="237807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en-US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Patent # 5,742,823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026"/>
          <p:cNvSpPr txBox="1">
            <a:spLocks noChangeArrowheads="1"/>
          </p:cNvSpPr>
          <p:nvPr/>
        </p:nvSpPr>
        <p:spPr bwMode="auto">
          <a:xfrm>
            <a:off x="685800" y="1600200"/>
            <a:ext cx="79248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Places Control in separate hardware and on independent busses</a:t>
            </a:r>
          </a:p>
          <a:p>
            <a:pPr>
              <a:buFontTx/>
              <a:buChar char="•"/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Separates All key Control  functions,</a:t>
            </a:r>
          </a:p>
          <a:p>
            <a:pPr>
              <a:buFontTx/>
              <a:buChar char="•"/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 Jobs run on linked physical process units assigned to that Job only</a:t>
            </a:r>
          </a:p>
        </p:txBody>
      </p:sp>
      <p:sp>
        <p:nvSpPr>
          <p:cNvPr id="51204" name="Rectangle 1028"/>
          <p:cNvSpPr>
            <a:spLocks noChangeArrowheads="1"/>
          </p:cNvSpPr>
          <p:nvPr/>
        </p:nvSpPr>
        <p:spPr bwMode="auto">
          <a:xfrm>
            <a:off x="2743200" y="304800"/>
            <a:ext cx="29654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228600" y="609600"/>
            <a:ext cx="861060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 </a:t>
            </a: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Applies the 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Disciplines of Engineering 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Practices of 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Modern Manufacturing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 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Information  Processing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endParaRPr lang="en-US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762000" y="215900"/>
            <a:ext cx="7543800" cy="670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</a:p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</a:t>
            </a:r>
            <a:r>
              <a:rPr lang="en-US" sz="36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Engineering Disciplines</a:t>
            </a:r>
          </a:p>
          <a:p>
            <a:pPr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components of a system are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              </a:t>
            </a: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OBJECTS.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All Processes are Specified and  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tested for: Function, Performance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Reliability and Accuracy. 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All Information is formally  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Specified.  </a:t>
            </a:r>
          </a:p>
          <a:p>
            <a:pPr>
              <a:defRPr/>
            </a:pPr>
            <a:r>
              <a:rPr lang="en-US" sz="4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762000" y="603250"/>
            <a:ext cx="8077200" cy="504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 algn="ctr">
              <a:defRPr/>
            </a:pPr>
            <a:endPara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3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components of ALTOPS:  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Process units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System components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Data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Output of User Jobs</a:t>
            </a:r>
          </a:p>
          <a:p>
            <a:pPr lvl="1"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Are tested and conform to   </a:t>
            </a:r>
          </a:p>
          <a:p>
            <a:pPr lvl="1"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Specifications </a:t>
            </a: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/>
          <p:cNvSpPr txBox="1">
            <a:spLocks noChangeArrowheads="1"/>
          </p:cNvSpPr>
          <p:nvPr/>
        </p:nvSpPr>
        <p:spPr bwMode="auto">
          <a:xfrm>
            <a:off x="1066800" y="361950"/>
            <a:ext cx="7162800" cy="603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6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Manufacturing Practices</a:t>
            </a:r>
            <a:r>
              <a:rPr lang="en-US" sz="3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defRPr/>
            </a:pP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Controller</a:t>
            </a: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of a Plant can account for all: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Capital (plant)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Equipment &amp; Resources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Materials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Work in process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Products shipped</a:t>
            </a:r>
            <a:endParaRPr lang="en-US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533400" y="171450"/>
            <a:ext cx="8153400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ALTOPS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Accounting System (in hardware &amp; firmware) automatically records:</a:t>
            </a:r>
          </a:p>
          <a:p>
            <a:pPr>
              <a:buFontTx/>
              <a:buChar char="•"/>
              <a:defRPr/>
            </a:pP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 status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 resources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inventory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Jobs run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Physical resources used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Data used 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Results produced</a:t>
            </a:r>
          </a:p>
          <a:p>
            <a:pPr>
              <a:buFontTx/>
              <a:buChar char="•"/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Security status</a:t>
            </a:r>
          </a:p>
          <a:p>
            <a:pPr>
              <a:buFontTx/>
              <a:buChar char="•"/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Designs\ANGLES.POT</Template>
  <TotalTime>3220</TotalTime>
  <Words>901</Words>
  <Application>Microsoft Office PowerPoint</Application>
  <PresentationFormat>On-screen Show (4:3)</PresentationFormat>
  <Paragraphs>275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Default Design</vt:lpstr>
      <vt:lpstr>Slide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>Bruce Blake Consulting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Blake</dc:creator>
  <cp:lastModifiedBy>Nathen Edwards</cp:lastModifiedBy>
  <cp:revision>84</cp:revision>
  <dcterms:created xsi:type="dcterms:W3CDTF">2003-04-03T21:26:28Z</dcterms:created>
  <dcterms:modified xsi:type="dcterms:W3CDTF">2011-05-25T00:44:55Z</dcterms:modified>
</cp:coreProperties>
</file>